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07" r:id="rId1"/>
  </p:sldMasterIdLst>
  <p:notesMasterIdLst>
    <p:notesMasterId r:id="rId45"/>
  </p:notesMasterIdLst>
  <p:sldIdLst>
    <p:sldId id="256" r:id="rId2"/>
    <p:sldId id="257" r:id="rId3"/>
    <p:sldId id="258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60" r:id="rId12"/>
    <p:sldId id="280" r:id="rId13"/>
    <p:sldId id="281" r:id="rId14"/>
    <p:sldId id="282" r:id="rId15"/>
    <p:sldId id="283" r:id="rId16"/>
    <p:sldId id="284" r:id="rId17"/>
    <p:sldId id="261" r:id="rId18"/>
    <p:sldId id="285" r:id="rId19"/>
    <p:sldId id="286" r:id="rId20"/>
    <p:sldId id="287" r:id="rId21"/>
    <p:sldId id="288" r:id="rId22"/>
    <p:sldId id="262" r:id="rId23"/>
    <p:sldId id="289" r:id="rId24"/>
    <p:sldId id="290" r:id="rId25"/>
    <p:sldId id="263" r:id="rId26"/>
    <p:sldId id="264" r:id="rId27"/>
    <p:sldId id="265" r:id="rId28"/>
    <p:sldId id="266" r:id="rId29"/>
    <p:sldId id="291" r:id="rId30"/>
    <p:sldId id="269" r:id="rId31"/>
    <p:sldId id="292" r:id="rId32"/>
    <p:sldId id="293" r:id="rId33"/>
    <p:sldId id="294" r:id="rId34"/>
    <p:sldId id="295" r:id="rId35"/>
    <p:sldId id="296" r:id="rId36"/>
    <p:sldId id="297" r:id="rId37"/>
    <p:sldId id="298" r:id="rId38"/>
    <p:sldId id="271" r:id="rId39"/>
    <p:sldId id="272" r:id="rId40"/>
    <p:sldId id="299" r:id="rId41"/>
    <p:sldId id="300" r:id="rId42"/>
    <p:sldId id="301" r:id="rId43"/>
    <p:sldId id="302" r:id="rId4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153"/>
    <p:restoredTop sz="94733"/>
  </p:normalViewPr>
  <p:slideViewPr>
    <p:cSldViewPr snapToGrid="0">
      <p:cViewPr varScale="1">
        <p:scale>
          <a:sx n="65" d="100"/>
          <a:sy n="65" d="100"/>
        </p:scale>
        <p:origin x="208" y="1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filip/Downloads/Energetski%20atlas-Fond%20stanova%20i%20zgrada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filip/Downloads/Energetski%20atlas-Fond%20stanova%20i%20zgrada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filip\Downloads\Energetski%20atlas-Fond%20stanova%20i%20zgrada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Sheet1!$M$12</c:f>
              <c:numCache>
                <c:formatCode>General</c:formatCode>
                <c:ptCount val="1"/>
                <c:pt idx="0">
                  <c:v>340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D1-254C-8625-54BE52764DFD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elete val="1"/>
          </c:dLbls>
          <c:val>
            <c:numRef>
              <c:f>Sheet1!$N$12</c:f>
              <c:numCache>
                <c:formatCode>General</c:formatCode>
                <c:ptCount val="1"/>
                <c:pt idx="0">
                  <c:v>760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8D1-254C-8625-54BE52764DF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1247073983"/>
        <c:axId val="1247077567"/>
      </c:barChart>
      <c:catAx>
        <c:axId val="124707398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47077567"/>
        <c:crosses val="autoZero"/>
        <c:auto val="1"/>
        <c:lblAlgn val="ctr"/>
        <c:lblOffset val="100"/>
        <c:noMultiLvlLbl val="0"/>
      </c:catAx>
      <c:valAx>
        <c:axId val="1247077567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2470739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Sheet2!$K$2:$K$8</c:f>
              <c:strCache>
                <c:ptCount val="7"/>
                <c:pt idx="0">
                  <c:v>Javni Objekti</c:v>
                </c:pt>
                <c:pt idx="1">
                  <c:v>JP i JKP</c:v>
                </c:pt>
                <c:pt idx="2">
                  <c:v>Domaćinstva</c:v>
                </c:pt>
                <c:pt idx="3">
                  <c:v>Javna rasveta</c:v>
                </c:pt>
                <c:pt idx="4">
                  <c:v>Transport javnih objekata</c:v>
                </c:pt>
                <c:pt idx="5">
                  <c:v>Javni prevoz</c:v>
                </c:pt>
                <c:pt idx="6">
                  <c:v>Privatni i komerijalni transport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Sheet2!$K$2:$K$8</c:f>
              <c:strCache>
                <c:ptCount val="7"/>
                <c:pt idx="0">
                  <c:v>Javni Objekti</c:v>
                </c:pt>
                <c:pt idx="1">
                  <c:v>JP i JKP</c:v>
                </c:pt>
                <c:pt idx="2">
                  <c:v>Domaćinstva</c:v>
                </c:pt>
                <c:pt idx="3">
                  <c:v>Javna rasveta</c:v>
                </c:pt>
                <c:pt idx="4">
                  <c:v>Transport javnih objekata</c:v>
                </c:pt>
                <c:pt idx="5">
                  <c:v>Javni prevoz</c:v>
                </c:pt>
                <c:pt idx="6">
                  <c:v>Privatni i komerijalni transport</c:v>
                </c:pt>
              </c:strCache>
            </c:strRef>
          </c:cat>
          <c:val>
            <c:numRef>
              <c:f>Sheet2!$L$2:$L$8</c:f>
              <c:numCache>
                <c:formatCode>#,##0</c:formatCode>
                <c:ptCount val="7"/>
                <c:pt idx="0">
                  <c:v>53461.167000175716</c:v>
                </c:pt>
                <c:pt idx="1">
                  <c:v>27563.852534631562</c:v>
                </c:pt>
                <c:pt idx="2">
                  <c:v>1054268.871032953</c:v>
                </c:pt>
                <c:pt idx="3">
                  <c:v>13581.678381434158</c:v>
                </c:pt>
                <c:pt idx="4">
                  <c:v>20162.029461026304</c:v>
                </c:pt>
                <c:pt idx="5">
                  <c:v>13020.192053075274</c:v>
                </c:pt>
                <c:pt idx="6">
                  <c:v>232089.83802623578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49-B34E-B14A-E2F04A6383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76334079"/>
        <c:axId val="1076337215"/>
        <c:axId val="0"/>
      </c:bar3DChart>
      <c:catAx>
        <c:axId val="10763340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6337215"/>
        <c:crosses val="autoZero"/>
        <c:auto val="1"/>
        <c:lblAlgn val="ctr"/>
        <c:lblOffset val="100"/>
        <c:noMultiLvlLbl val="0"/>
      </c:catAx>
      <c:valAx>
        <c:axId val="10763372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633407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3450244366005973"/>
          <c:y val="5.6042031523642732E-2"/>
          <c:w val="0.8654975563399403"/>
          <c:h val="0.8035434449853138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Sheet2!$K$18:$K$24</c:f>
              <c:strCache>
                <c:ptCount val="7"/>
                <c:pt idx="0">
                  <c:v>Javni Objekti</c:v>
                </c:pt>
                <c:pt idx="1">
                  <c:v>JP i JKP</c:v>
                </c:pt>
                <c:pt idx="2">
                  <c:v>Domaćinstva</c:v>
                </c:pt>
                <c:pt idx="3">
                  <c:v>Javna rasveta</c:v>
                </c:pt>
                <c:pt idx="4">
                  <c:v>Transport javnih objekata</c:v>
                </c:pt>
                <c:pt idx="5">
                  <c:v>Javni prevoz</c:v>
                </c:pt>
                <c:pt idx="6">
                  <c:v>Privatni i komerijalni transport</c:v>
                </c:pt>
              </c:strCache>
            </c:strRef>
          </c:tx>
          <c:spPr>
            <a:solidFill>
              <a:schemeClr val="bg1">
                <a:lumMod val="50000"/>
                <a:lumOff val="50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Sheet2!$K$2:$K$8</c:f>
              <c:strCache>
                <c:ptCount val="7"/>
                <c:pt idx="0">
                  <c:v>Javni Objekti</c:v>
                </c:pt>
                <c:pt idx="1">
                  <c:v>JP i JKP</c:v>
                </c:pt>
                <c:pt idx="2">
                  <c:v>Domaćinstva</c:v>
                </c:pt>
                <c:pt idx="3">
                  <c:v>Javna rasveta</c:v>
                </c:pt>
                <c:pt idx="4">
                  <c:v>Transport javnih objekata</c:v>
                </c:pt>
                <c:pt idx="5">
                  <c:v>Javni prevoz</c:v>
                </c:pt>
                <c:pt idx="6">
                  <c:v>Privatni i komerijalni transport</c:v>
                </c:pt>
              </c:strCache>
            </c:strRef>
          </c:cat>
          <c:val>
            <c:numRef>
              <c:f>Sheet2!$L$18:$L$24</c:f>
              <c:numCache>
                <c:formatCode>#,##0</c:formatCode>
                <c:ptCount val="7"/>
                <c:pt idx="0">
                  <c:v>21099.627008346168</c:v>
                </c:pt>
                <c:pt idx="1">
                  <c:v>24543.895933593561</c:v>
                </c:pt>
                <c:pt idx="2">
                  <c:v>360262.21828855615</c:v>
                </c:pt>
                <c:pt idx="3">
                  <c:v>12834.686070455276</c:v>
                </c:pt>
                <c:pt idx="4">
                  <c:v>5349.2231746001071</c:v>
                </c:pt>
                <c:pt idx="5">
                  <c:v>3476.3912781710987</c:v>
                </c:pt>
                <c:pt idx="6">
                  <c:v>61016.140266686794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8E-0840-9D92-EC86F7E055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76334079"/>
        <c:axId val="1076337215"/>
        <c:axId val="0"/>
      </c:bar3DChart>
      <c:catAx>
        <c:axId val="10763340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6337215"/>
        <c:crosses val="autoZero"/>
        <c:auto val="1"/>
        <c:lblAlgn val="ctr"/>
        <c:lblOffset val="100"/>
        <c:noMultiLvlLbl val="0"/>
      </c:catAx>
      <c:valAx>
        <c:axId val="10763372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633407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Sheet2!$B$1:$K$1</c:f>
              <c:strCache>
                <c:ptCount val="10"/>
                <c:pt idx="0">
                  <c:v>Užice</c:v>
                </c:pt>
                <c:pt idx="1">
                  <c:v>Prijepolja</c:v>
                </c:pt>
                <c:pt idx="2">
                  <c:v>Priboj</c:v>
                </c:pt>
                <c:pt idx="3">
                  <c:v>Požega</c:v>
                </c:pt>
                <c:pt idx="4">
                  <c:v>Nova Varoš</c:v>
                </c:pt>
                <c:pt idx="5">
                  <c:v>Kosjerić</c:v>
                </c:pt>
                <c:pt idx="6">
                  <c:v>Čajetina</c:v>
                </c:pt>
                <c:pt idx="7">
                  <c:v>Bajina Bašta</c:v>
                </c:pt>
                <c:pt idx="8">
                  <c:v>Arilje</c:v>
                </c:pt>
                <c:pt idx="9">
                  <c:v>Zlatiborski okrug</c:v>
                </c:pt>
              </c:strCache>
            </c:strRef>
          </c:cat>
          <c:val>
            <c:numRef>
              <c:f>Sheet2!$B$15:$K$15</c:f>
              <c:numCache>
                <c:formatCode>#,##0.00</c:formatCode>
                <c:ptCount val="10"/>
                <c:pt idx="0">
                  <c:v>6.0285777877977038</c:v>
                </c:pt>
                <c:pt idx="1">
                  <c:v>5.6084546927178476</c:v>
                </c:pt>
                <c:pt idx="2">
                  <c:v>5.1894903383417645</c:v>
                </c:pt>
                <c:pt idx="3">
                  <c:v>5.8680787872826166</c:v>
                </c:pt>
                <c:pt idx="4">
                  <c:v>6.9392940719833893</c:v>
                </c:pt>
                <c:pt idx="5">
                  <c:v>6.956205154189627</c:v>
                </c:pt>
                <c:pt idx="6">
                  <c:v>6.7921514019289075</c:v>
                </c:pt>
                <c:pt idx="7">
                  <c:v>6.6275949296493897</c:v>
                </c:pt>
                <c:pt idx="8">
                  <c:v>6.8149774703322832</c:v>
                </c:pt>
                <c:pt idx="9">
                  <c:v>6.1287228038776478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5D-2645-868D-2E5B8820EA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45076031"/>
        <c:axId val="1245078719"/>
        <c:axId val="0"/>
      </c:bar3DChart>
      <c:catAx>
        <c:axId val="12450760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45078719"/>
        <c:crosses val="autoZero"/>
        <c:auto val="1"/>
        <c:lblAlgn val="ctr"/>
        <c:lblOffset val="100"/>
        <c:noMultiLvlLbl val="0"/>
      </c:catAx>
      <c:valAx>
        <c:axId val="12450787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450760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bg1">
                <a:lumMod val="50000"/>
                <a:lumOff val="50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Sheet2!$B$1:$K$1</c:f>
              <c:strCache>
                <c:ptCount val="10"/>
                <c:pt idx="0">
                  <c:v>Užice</c:v>
                </c:pt>
                <c:pt idx="1">
                  <c:v>Prijepolja</c:v>
                </c:pt>
                <c:pt idx="2">
                  <c:v>Priboj</c:v>
                </c:pt>
                <c:pt idx="3">
                  <c:v>Požega</c:v>
                </c:pt>
                <c:pt idx="4">
                  <c:v>Nova Varoš</c:v>
                </c:pt>
                <c:pt idx="5">
                  <c:v>Kosjerić</c:v>
                </c:pt>
                <c:pt idx="6">
                  <c:v>Čajetina</c:v>
                </c:pt>
                <c:pt idx="7">
                  <c:v>Bajina Bašta</c:v>
                </c:pt>
                <c:pt idx="8">
                  <c:v>Arilje</c:v>
                </c:pt>
                <c:pt idx="9">
                  <c:v>Zlatiborski okrug</c:v>
                </c:pt>
              </c:strCache>
            </c:strRef>
          </c:cat>
          <c:val>
            <c:numRef>
              <c:f>Sheet2!$B$32:$K$32</c:f>
              <c:numCache>
                <c:formatCode>General</c:formatCode>
                <c:ptCount val="10"/>
                <c:pt idx="0">
                  <c:v>2.3181026417078692</c:v>
                </c:pt>
                <c:pt idx="1">
                  <c:v>1.7040540191739542</c:v>
                </c:pt>
                <c:pt idx="2">
                  <c:v>1.810727838720066</c:v>
                </c:pt>
                <c:pt idx="3">
                  <c:v>1.888734241378716</c:v>
                </c:pt>
                <c:pt idx="4">
                  <c:v>2.5245505849032606</c:v>
                </c:pt>
                <c:pt idx="5">
                  <c:v>2.0433734102483387</c:v>
                </c:pt>
                <c:pt idx="6">
                  <c:v>2.4987232958105334</c:v>
                </c:pt>
                <c:pt idx="7">
                  <c:v>2.1035571333732821</c:v>
                </c:pt>
                <c:pt idx="8">
                  <c:v>2.2583866193026387</c:v>
                </c:pt>
                <c:pt idx="9">
                  <c:v>2.1174484899537105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24-C84A-8971-ECC15FDC1E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45076031"/>
        <c:axId val="1245078719"/>
        <c:axId val="0"/>
      </c:bar3DChart>
      <c:catAx>
        <c:axId val="12450760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45078719"/>
        <c:crosses val="autoZero"/>
        <c:auto val="1"/>
        <c:lblAlgn val="ctr"/>
        <c:lblOffset val="100"/>
        <c:noMultiLvlLbl val="0"/>
      </c:catAx>
      <c:valAx>
        <c:axId val="12450787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450760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Sheet2!$B$1:$K$1</c:f>
              <c:strCache>
                <c:ptCount val="10"/>
                <c:pt idx="0">
                  <c:v>Užice</c:v>
                </c:pt>
                <c:pt idx="1">
                  <c:v>Prijepolja</c:v>
                </c:pt>
                <c:pt idx="2">
                  <c:v>Priboj</c:v>
                </c:pt>
                <c:pt idx="3">
                  <c:v>Požega</c:v>
                </c:pt>
                <c:pt idx="4">
                  <c:v>Nova Varoš</c:v>
                </c:pt>
                <c:pt idx="5">
                  <c:v>Kosjerić</c:v>
                </c:pt>
                <c:pt idx="6">
                  <c:v>Čajetina</c:v>
                </c:pt>
                <c:pt idx="7">
                  <c:v>Bajina Bašta</c:v>
                </c:pt>
                <c:pt idx="8">
                  <c:v>Arilje</c:v>
                </c:pt>
                <c:pt idx="9">
                  <c:v>Zlatiborski okrug</c:v>
                </c:pt>
              </c:strCache>
            </c:strRef>
          </c:cat>
          <c:val>
            <c:numRef>
              <c:f>Sheet2!$B$36:$K$36</c:f>
              <c:numCache>
                <c:formatCode>0.00</c:formatCode>
                <c:ptCount val="10"/>
                <c:pt idx="0">
                  <c:v>0.38451898993488703</c:v>
                </c:pt>
                <c:pt idx="1">
                  <c:v>0.30383663817174789</c:v>
                </c:pt>
                <c:pt idx="2">
                  <c:v>0.34892209459217555</c:v>
                </c:pt>
                <c:pt idx="3">
                  <c:v>0.32186586272018153</c:v>
                </c:pt>
                <c:pt idx="4">
                  <c:v>0.3638051016018829</c:v>
                </c:pt>
                <c:pt idx="5">
                  <c:v>0.29374829593943802</c:v>
                </c:pt>
                <c:pt idx="6">
                  <c:v>0.36788392188974456</c:v>
                </c:pt>
                <c:pt idx="7">
                  <c:v>0.31739373870946025</c:v>
                </c:pt>
                <c:pt idx="8">
                  <c:v>0.33138577920970363</c:v>
                </c:pt>
                <c:pt idx="9">
                  <c:v>0.34549588188488461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0B-7A4F-A8E1-146FFAE53E6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245076031"/>
        <c:axId val="1245078719"/>
        <c:axId val="0"/>
      </c:bar3DChart>
      <c:catAx>
        <c:axId val="12450760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45078719"/>
        <c:crosses val="autoZero"/>
        <c:auto val="1"/>
        <c:lblAlgn val="ctr"/>
        <c:lblOffset val="100"/>
        <c:noMultiLvlLbl val="0"/>
      </c:catAx>
      <c:valAx>
        <c:axId val="12450787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450760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Zgrade!$K$3:$T$3</c:f>
              <c:strCache>
                <c:ptCount val="10"/>
                <c:pt idx="0">
                  <c:v>Pre 1919.</c:v>
                </c:pt>
                <c:pt idx="1">
                  <c:v>1919.-1945.</c:v>
                </c:pt>
                <c:pt idx="2">
                  <c:v>1946.-1960.</c:v>
                </c:pt>
                <c:pt idx="3">
                  <c:v>1961.-1970.</c:v>
                </c:pt>
                <c:pt idx="4">
                  <c:v>1971.-1980.</c:v>
                </c:pt>
                <c:pt idx="5">
                  <c:v>1981.-1990.</c:v>
                </c:pt>
                <c:pt idx="6">
                  <c:v>1991.-2000.</c:v>
                </c:pt>
                <c:pt idx="7">
                  <c:v>2001.-2010.</c:v>
                </c:pt>
                <c:pt idx="8">
                  <c:v>2011.-2015.</c:v>
                </c:pt>
                <c:pt idx="9">
                  <c:v>2016. i kasnije</c:v>
                </c:pt>
              </c:strCache>
            </c:strRef>
          </c:cat>
          <c:val>
            <c:numRef>
              <c:f>Zgrade!$K$77:$T$77</c:f>
              <c:numCache>
                <c:formatCode>0%</c:formatCode>
                <c:ptCount val="10"/>
                <c:pt idx="0">
                  <c:v>1.0585951006729261E-2</c:v>
                </c:pt>
                <c:pt idx="1">
                  <c:v>5.297999544880945E-2</c:v>
                </c:pt>
                <c:pt idx="2">
                  <c:v>0.1344743818212446</c:v>
                </c:pt>
                <c:pt idx="3">
                  <c:v>0.17418499702990486</c:v>
                </c:pt>
                <c:pt idx="4">
                  <c:v>0.22239067537894572</c:v>
                </c:pt>
                <c:pt idx="5">
                  <c:v>0.1917056029884181</c:v>
                </c:pt>
                <c:pt idx="6">
                  <c:v>9.8339702044784899E-2</c:v>
                </c:pt>
                <c:pt idx="7">
                  <c:v>6.7840814722214829E-2</c:v>
                </c:pt>
                <c:pt idx="8">
                  <c:v>2.3104680337970227E-2</c:v>
                </c:pt>
                <c:pt idx="9">
                  <c:v>2.4393199220978032E-2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41-B740-A3EC-693CFB8B355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077308351"/>
        <c:axId val="1077301631"/>
        <c:axId val="0"/>
      </c:bar3DChart>
      <c:catAx>
        <c:axId val="10773083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7301631"/>
        <c:crosses val="autoZero"/>
        <c:auto val="1"/>
        <c:lblAlgn val="ctr"/>
        <c:lblOffset val="100"/>
        <c:noMultiLvlLbl val="0"/>
      </c:catAx>
      <c:valAx>
        <c:axId val="10773016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73083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Zgrade!$K$3:$T$3</c:f>
              <c:strCache>
                <c:ptCount val="10"/>
                <c:pt idx="0">
                  <c:v>Pre 1919.</c:v>
                </c:pt>
                <c:pt idx="1">
                  <c:v>1919.-1945.</c:v>
                </c:pt>
                <c:pt idx="2">
                  <c:v>1946.-1960.</c:v>
                </c:pt>
                <c:pt idx="3">
                  <c:v>1961.-1970.</c:v>
                </c:pt>
                <c:pt idx="4">
                  <c:v>1971.-1980.</c:v>
                </c:pt>
                <c:pt idx="5">
                  <c:v>1981.-1990.</c:v>
                </c:pt>
                <c:pt idx="6">
                  <c:v>1991.-2000.</c:v>
                </c:pt>
                <c:pt idx="7">
                  <c:v>2001.-2010.</c:v>
                </c:pt>
                <c:pt idx="8">
                  <c:v>2011.-2015.</c:v>
                </c:pt>
                <c:pt idx="9">
                  <c:v>2016. i kasnije</c:v>
                </c:pt>
              </c:strCache>
            </c:strRef>
          </c:cat>
          <c:val>
            <c:numRef>
              <c:f>Zgrade!$K$77:$T$77</c:f>
              <c:numCache>
                <c:formatCode>0%</c:formatCode>
                <c:ptCount val="10"/>
                <c:pt idx="0">
                  <c:v>1.0585951006729261E-2</c:v>
                </c:pt>
                <c:pt idx="1">
                  <c:v>5.297999544880945E-2</c:v>
                </c:pt>
                <c:pt idx="2">
                  <c:v>0.1344743818212446</c:v>
                </c:pt>
                <c:pt idx="3">
                  <c:v>0.17418499702990486</c:v>
                </c:pt>
                <c:pt idx="4">
                  <c:v>0.22239067537894572</c:v>
                </c:pt>
                <c:pt idx="5">
                  <c:v>0.1917056029884181</c:v>
                </c:pt>
                <c:pt idx="6">
                  <c:v>9.8339702044784899E-2</c:v>
                </c:pt>
                <c:pt idx="7">
                  <c:v>6.7840814722214829E-2</c:v>
                </c:pt>
                <c:pt idx="8">
                  <c:v>2.3104680337970227E-2</c:v>
                </c:pt>
                <c:pt idx="9">
                  <c:v>2.4393199220978032E-2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41-B740-A3EC-693CFB8B355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077308351"/>
        <c:axId val="1077301631"/>
        <c:axId val="0"/>
      </c:bar3DChart>
      <c:catAx>
        <c:axId val="10773083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7301631"/>
        <c:crosses val="autoZero"/>
        <c:auto val="1"/>
        <c:lblAlgn val="ctr"/>
        <c:lblOffset val="100"/>
        <c:noMultiLvlLbl val="0"/>
      </c:catAx>
      <c:valAx>
        <c:axId val="10773016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73083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Zgrade!$AQ$53:$AQ$61</c:f>
              <c:strCache>
                <c:ptCount val="9"/>
                <c:pt idx="0">
                  <c:v>Arilje</c:v>
                </c:pt>
                <c:pt idx="1">
                  <c:v>Bajina Bašta</c:v>
                </c:pt>
                <c:pt idx="2">
                  <c:v>Kosjerić</c:v>
                </c:pt>
                <c:pt idx="3">
                  <c:v>Nova Varoš</c:v>
                </c:pt>
                <c:pt idx="4">
                  <c:v>Požega</c:v>
                </c:pt>
                <c:pt idx="5">
                  <c:v>Priboj</c:v>
                </c:pt>
                <c:pt idx="6">
                  <c:v>Prijepolje</c:v>
                </c:pt>
                <c:pt idx="7">
                  <c:v>Užice</c:v>
                </c:pt>
                <c:pt idx="8">
                  <c:v>Čajetina</c:v>
                </c:pt>
              </c:strCache>
            </c:strRef>
          </c:cat>
          <c:val>
            <c:numRef>
              <c:f>Zgrade!$AR$53:$AR$61</c:f>
              <c:numCache>
                <c:formatCode>General</c:formatCode>
                <c:ptCount val="9"/>
                <c:pt idx="0">
                  <c:v>10.88</c:v>
                </c:pt>
                <c:pt idx="1">
                  <c:v>7.81</c:v>
                </c:pt>
                <c:pt idx="2">
                  <c:v>6.07</c:v>
                </c:pt>
                <c:pt idx="3">
                  <c:v>12.8</c:v>
                </c:pt>
                <c:pt idx="4">
                  <c:v>3.74</c:v>
                </c:pt>
                <c:pt idx="5">
                  <c:v>11.3</c:v>
                </c:pt>
                <c:pt idx="6">
                  <c:v>12.31</c:v>
                </c:pt>
                <c:pt idx="7">
                  <c:v>1.93</c:v>
                </c:pt>
                <c:pt idx="8">
                  <c:v>5.45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61-DB4F-9EE3-D174371CE7E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106442687"/>
        <c:axId val="1069963839"/>
        <c:axId val="0"/>
      </c:bar3DChart>
      <c:catAx>
        <c:axId val="11064426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69963839"/>
        <c:crosses val="autoZero"/>
        <c:auto val="1"/>
        <c:lblAlgn val="ctr"/>
        <c:lblOffset val="100"/>
        <c:noMultiLvlLbl val="0"/>
      </c:catAx>
      <c:valAx>
        <c:axId val="10699638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064426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A09F66-E1A7-4337-8DB6-462B0579B870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093C5566-1F74-48F4-9DD5-5AB28C820FAB}">
      <dgm:prSet/>
      <dgm:spPr/>
      <dgm:t>
        <a:bodyPr/>
        <a:lstStyle/>
        <a:p>
          <a:r>
            <a:rPr lang="en-US" b="1" dirty="0" err="1"/>
            <a:t>Najveći</a:t>
          </a:r>
          <a:r>
            <a:rPr lang="en-US" b="1" dirty="0"/>
            <a:t> </a:t>
          </a:r>
          <a:r>
            <a:rPr lang="en-US" b="1" dirty="0" err="1"/>
            <a:t>rizik</a:t>
          </a:r>
          <a:r>
            <a:rPr lang="en-US" b="1" dirty="0"/>
            <a:t> nose </a:t>
          </a:r>
          <a:r>
            <a:rPr lang="en-US" b="1" dirty="0" err="1"/>
            <a:t>starija</a:t>
          </a:r>
          <a:r>
            <a:rPr lang="en-US" b="1" dirty="0"/>
            <a:t> </a:t>
          </a:r>
          <a:r>
            <a:rPr lang="en-US" b="1" dirty="0" err="1"/>
            <a:t>i</a:t>
          </a:r>
          <a:r>
            <a:rPr lang="en-US" b="1" dirty="0"/>
            <a:t> </a:t>
          </a:r>
          <a:r>
            <a:rPr lang="en-US" b="1" dirty="0" err="1"/>
            <a:t>ruralna</a:t>
          </a:r>
          <a:r>
            <a:rPr lang="en-US" b="1" dirty="0"/>
            <a:t> </a:t>
          </a:r>
          <a:r>
            <a:rPr lang="en-US" b="1" dirty="0" err="1"/>
            <a:t>domaćinstva</a:t>
          </a:r>
          <a:endParaRPr lang="en-US" dirty="0"/>
        </a:p>
      </dgm:t>
    </dgm:pt>
    <dgm:pt modelId="{86756288-5E35-4BFB-8014-FDB41C0348B9}" type="parTrans" cxnId="{18B3DA6C-02F3-46EF-A2AA-4932CB881620}">
      <dgm:prSet/>
      <dgm:spPr/>
      <dgm:t>
        <a:bodyPr/>
        <a:lstStyle/>
        <a:p>
          <a:endParaRPr lang="en-US"/>
        </a:p>
      </dgm:t>
    </dgm:pt>
    <dgm:pt modelId="{D391D07B-26BB-4C98-B7B0-596645C3BEAE}" type="sibTrans" cxnId="{18B3DA6C-02F3-46EF-A2AA-4932CB881620}">
      <dgm:prSet/>
      <dgm:spPr/>
      <dgm:t>
        <a:bodyPr/>
        <a:lstStyle/>
        <a:p>
          <a:endParaRPr lang="en-US"/>
        </a:p>
      </dgm:t>
    </dgm:pt>
    <dgm:pt modelId="{9D497CAE-7C38-4F64-BAF6-804094893E18}">
      <dgm:prSet/>
      <dgm:spPr/>
      <dgm:t>
        <a:bodyPr/>
        <a:lstStyle/>
        <a:p>
          <a:r>
            <a:rPr lang="en-US" b="1" dirty="0" err="1"/>
            <a:t>Udeo</a:t>
          </a:r>
          <a:r>
            <a:rPr lang="en-US" b="1" dirty="0"/>
            <a:t> </a:t>
          </a:r>
          <a:r>
            <a:rPr lang="en-US" b="1" dirty="0" err="1"/>
            <a:t>stanovništva</a:t>
          </a:r>
          <a:r>
            <a:rPr lang="en-US" b="1" dirty="0"/>
            <a:t> </a:t>
          </a:r>
          <a:r>
            <a:rPr lang="en-US" b="1" dirty="0" err="1"/>
            <a:t>starijeg</a:t>
          </a:r>
          <a:r>
            <a:rPr lang="en-US" b="1" dirty="0"/>
            <a:t> od 65 </a:t>
          </a:r>
          <a:r>
            <a:rPr lang="en-US" b="1" dirty="0" err="1"/>
            <a:t>godina</a:t>
          </a:r>
          <a:r>
            <a:rPr lang="en-US" b="1" dirty="0"/>
            <a:t> </a:t>
          </a:r>
          <a:r>
            <a:rPr lang="en-US" b="1" dirty="0" err="1"/>
            <a:t>kreće</a:t>
          </a:r>
          <a:r>
            <a:rPr lang="en-US" b="1" dirty="0"/>
            <a:t> se od 21% do </a:t>
          </a:r>
          <a:r>
            <a:rPr lang="en-US" b="1" dirty="0" err="1"/>
            <a:t>gotovo</a:t>
          </a:r>
          <a:r>
            <a:rPr lang="en-US" b="1" dirty="0"/>
            <a:t> 30%, </a:t>
          </a:r>
          <a:r>
            <a:rPr lang="en-US" b="1" dirty="0" err="1"/>
            <a:t>dok</a:t>
          </a:r>
          <a:r>
            <a:rPr lang="en-US" b="1" dirty="0"/>
            <a:t> </a:t>
          </a:r>
          <a:r>
            <a:rPr lang="en-US" b="1" dirty="0" err="1"/>
            <a:t>jednočlana</a:t>
          </a:r>
          <a:r>
            <a:rPr lang="en-US" b="1" dirty="0"/>
            <a:t> </a:t>
          </a:r>
          <a:r>
            <a:rPr lang="en-US" b="1" dirty="0" err="1"/>
            <a:t>domaćinstva</a:t>
          </a:r>
          <a:r>
            <a:rPr lang="en-US" b="1" dirty="0"/>
            <a:t> </a:t>
          </a:r>
          <a:r>
            <a:rPr lang="en-US" b="1" dirty="0" err="1"/>
            <a:t>čine</a:t>
          </a:r>
          <a:r>
            <a:rPr lang="en-US" b="1" dirty="0"/>
            <a:t> </a:t>
          </a:r>
          <a:r>
            <a:rPr lang="en-US" b="1" dirty="0" err="1"/>
            <a:t>približno</a:t>
          </a:r>
          <a:r>
            <a:rPr lang="en-US" b="1" dirty="0"/>
            <a:t> 24–31% </a:t>
          </a:r>
          <a:r>
            <a:rPr lang="en-US" b="1" dirty="0" err="1"/>
            <a:t>svih</a:t>
          </a:r>
          <a:r>
            <a:rPr lang="en-US" b="1" dirty="0"/>
            <a:t> </a:t>
          </a:r>
          <a:r>
            <a:rPr lang="en-US" b="1" dirty="0" err="1"/>
            <a:t>domaćinstava</a:t>
          </a:r>
          <a:r>
            <a:rPr lang="en-US" b="1" dirty="0"/>
            <a:t>. </a:t>
          </a:r>
        </a:p>
      </dgm:t>
    </dgm:pt>
    <dgm:pt modelId="{E2B411A3-7088-42EF-AAAB-895C55D05804}" type="parTrans" cxnId="{AA702AFB-F250-4E18-BA8F-9C553EE296B0}">
      <dgm:prSet/>
      <dgm:spPr/>
      <dgm:t>
        <a:bodyPr/>
        <a:lstStyle/>
        <a:p>
          <a:endParaRPr lang="en-US"/>
        </a:p>
      </dgm:t>
    </dgm:pt>
    <dgm:pt modelId="{706A3B06-D36C-4F27-875F-A95293A7EBD3}" type="sibTrans" cxnId="{AA702AFB-F250-4E18-BA8F-9C553EE296B0}">
      <dgm:prSet/>
      <dgm:spPr/>
      <dgm:t>
        <a:bodyPr/>
        <a:lstStyle/>
        <a:p>
          <a:endParaRPr lang="en-US"/>
        </a:p>
      </dgm:t>
    </dgm:pt>
    <dgm:pt modelId="{99DA58BE-0934-40F6-B8BE-3B89FC1C6397}">
      <dgm:prSet/>
      <dgm:spPr/>
      <dgm:t>
        <a:bodyPr/>
        <a:lstStyle/>
        <a:p>
          <a:r>
            <a:rPr lang="en-US" b="1" dirty="0" err="1"/>
            <a:t>Udeo</a:t>
          </a:r>
          <a:r>
            <a:rPr lang="en-US" b="1" dirty="0"/>
            <a:t> </a:t>
          </a:r>
          <a:r>
            <a:rPr lang="en-US" b="1" dirty="0" err="1"/>
            <a:t>energetski</a:t>
          </a:r>
          <a:r>
            <a:rPr lang="en-US" b="1" dirty="0"/>
            <a:t> </a:t>
          </a:r>
          <a:r>
            <a:rPr lang="en-US" b="1" dirty="0" err="1"/>
            <a:t>ugroženih</a:t>
          </a:r>
          <a:r>
            <a:rPr lang="en-US" b="1" dirty="0"/>
            <a:t> </a:t>
          </a:r>
          <a:r>
            <a:rPr lang="en-US" b="1" dirty="0" err="1"/>
            <a:t>kupaca</a:t>
          </a:r>
          <a:r>
            <a:rPr lang="en-US" b="1" dirty="0"/>
            <a:t> </a:t>
          </a:r>
          <a:r>
            <a:rPr lang="en-US" b="1" dirty="0" err="1"/>
            <a:t>kreće</a:t>
          </a:r>
          <a:r>
            <a:rPr lang="en-US" b="1" dirty="0"/>
            <a:t> se od </a:t>
          </a:r>
          <a:r>
            <a:rPr lang="en-US" b="1" dirty="0" err="1"/>
            <a:t>svega</a:t>
          </a:r>
          <a:r>
            <a:rPr lang="en-US" b="1" dirty="0"/>
            <a:t> 2% do </a:t>
          </a:r>
          <a:r>
            <a:rPr lang="en-US" b="1" dirty="0" err="1"/>
            <a:t>preko</a:t>
          </a:r>
          <a:r>
            <a:rPr lang="en-US" b="1" dirty="0"/>
            <a:t> 12% </a:t>
          </a:r>
          <a:r>
            <a:rPr lang="en-US" b="1" dirty="0" err="1"/>
            <a:t>domaćinstava</a:t>
          </a:r>
          <a:r>
            <a:rPr lang="en-US" b="1" dirty="0"/>
            <a:t>, </a:t>
          </a:r>
          <a:r>
            <a:rPr lang="en-US" b="1" dirty="0" err="1"/>
            <a:t>što</a:t>
          </a:r>
          <a:r>
            <a:rPr lang="en-US" b="1" dirty="0"/>
            <a:t> </a:t>
          </a:r>
          <a:r>
            <a:rPr lang="en-US" b="1" dirty="0" err="1"/>
            <a:t>pokazuje</a:t>
          </a:r>
          <a:r>
            <a:rPr lang="en-US" b="1" dirty="0"/>
            <a:t> </a:t>
          </a:r>
          <a:r>
            <a:rPr lang="en-US" b="1" dirty="0" err="1"/>
            <a:t>velike</a:t>
          </a:r>
          <a:r>
            <a:rPr lang="en-US" b="1" dirty="0"/>
            <a:t> </a:t>
          </a:r>
          <a:r>
            <a:rPr lang="en-US" b="1" dirty="0" err="1"/>
            <a:t>razlike</a:t>
          </a:r>
          <a:r>
            <a:rPr lang="en-US" b="1" dirty="0"/>
            <a:t> </a:t>
          </a:r>
          <a:r>
            <a:rPr lang="en-US" b="1" dirty="0" err="1"/>
            <a:t>među</a:t>
          </a:r>
          <a:r>
            <a:rPr lang="en-US" b="1" dirty="0"/>
            <a:t> </a:t>
          </a:r>
          <a:r>
            <a:rPr lang="en-US" b="1" dirty="0" err="1"/>
            <a:t>opštinama</a:t>
          </a:r>
          <a:r>
            <a:rPr lang="en-US" b="1" dirty="0"/>
            <a:t>, </a:t>
          </a:r>
          <a:r>
            <a:rPr lang="en-US" b="1" dirty="0" err="1"/>
            <a:t>ali</a:t>
          </a:r>
          <a:r>
            <a:rPr lang="en-US" b="1" dirty="0"/>
            <a:t> </a:t>
          </a:r>
          <a:r>
            <a:rPr lang="en-US" b="1" dirty="0" err="1"/>
            <a:t>i</a:t>
          </a:r>
          <a:r>
            <a:rPr lang="en-US" b="1" dirty="0"/>
            <a:t> </a:t>
          </a:r>
          <a:r>
            <a:rPr lang="en-US" b="1" dirty="0" err="1"/>
            <a:t>ograničenja</a:t>
          </a:r>
          <a:r>
            <a:rPr lang="en-US" b="1" dirty="0"/>
            <a:t> </a:t>
          </a:r>
          <a:r>
            <a:rPr lang="en-US" b="1" dirty="0" err="1"/>
            <a:t>administrativnog</a:t>
          </a:r>
          <a:r>
            <a:rPr lang="en-US" b="1" dirty="0"/>
            <a:t> </a:t>
          </a:r>
          <a:r>
            <a:rPr lang="en-US" b="1" dirty="0" err="1"/>
            <a:t>pokazatelja</a:t>
          </a:r>
          <a:r>
            <a:rPr lang="en-US" b="1" dirty="0"/>
            <a:t>. </a:t>
          </a:r>
        </a:p>
      </dgm:t>
    </dgm:pt>
    <dgm:pt modelId="{3C9E3079-EF7B-452B-B9EA-20642AD2DB20}" type="parTrans" cxnId="{CCA42F16-65DF-4640-AF01-749D022BAF01}">
      <dgm:prSet/>
      <dgm:spPr/>
      <dgm:t>
        <a:bodyPr/>
        <a:lstStyle/>
        <a:p>
          <a:endParaRPr lang="en-US"/>
        </a:p>
      </dgm:t>
    </dgm:pt>
    <dgm:pt modelId="{5569A0BC-5AC5-49EC-8248-21CE1EB8941A}" type="sibTrans" cxnId="{CCA42F16-65DF-4640-AF01-749D022BAF01}">
      <dgm:prSet/>
      <dgm:spPr/>
      <dgm:t>
        <a:bodyPr/>
        <a:lstStyle/>
        <a:p>
          <a:endParaRPr lang="en-US"/>
        </a:p>
      </dgm:t>
    </dgm:pt>
    <dgm:pt modelId="{525D6D05-80A1-41D8-BB8F-25161276C908}">
      <dgm:prSet/>
      <dgm:spPr/>
      <dgm:t>
        <a:bodyPr/>
        <a:lstStyle/>
        <a:p>
          <a:r>
            <a:rPr lang="en-US" b="1" dirty="0" err="1"/>
            <a:t>Sve</a:t>
          </a:r>
          <a:r>
            <a:rPr lang="en-US" b="1" dirty="0"/>
            <a:t> </a:t>
          </a:r>
          <a:r>
            <a:rPr lang="en-US" b="1" dirty="0" err="1"/>
            <a:t>opštine</a:t>
          </a:r>
          <a:r>
            <a:rPr lang="en-US" b="1" dirty="0"/>
            <a:t> </a:t>
          </a:r>
          <a:r>
            <a:rPr lang="en-US" b="1" dirty="0" err="1"/>
            <a:t>sprovode</a:t>
          </a:r>
          <a:r>
            <a:rPr lang="en-US" b="1" dirty="0"/>
            <a:t> </a:t>
          </a:r>
          <a:r>
            <a:rPr lang="en-US" b="1" dirty="0" err="1"/>
            <a:t>programe</a:t>
          </a:r>
          <a:r>
            <a:rPr lang="en-US" b="1" dirty="0"/>
            <a:t> </a:t>
          </a:r>
          <a:r>
            <a:rPr lang="en-US" b="1" dirty="0" err="1"/>
            <a:t>energetske</a:t>
          </a:r>
          <a:r>
            <a:rPr lang="en-US" b="1" dirty="0"/>
            <a:t> </a:t>
          </a:r>
          <a:r>
            <a:rPr lang="en-US" b="1" dirty="0" err="1"/>
            <a:t>efikasnosti</a:t>
          </a:r>
          <a:r>
            <a:rPr lang="en-US" b="1" dirty="0"/>
            <a:t>, </a:t>
          </a:r>
          <a:r>
            <a:rPr lang="en-US" b="1" dirty="0" err="1"/>
            <a:t>ali</a:t>
          </a:r>
          <a:r>
            <a:rPr lang="en-US" b="1" dirty="0"/>
            <a:t> </a:t>
          </a:r>
          <a:r>
            <a:rPr lang="en-US" b="1" dirty="0" err="1"/>
            <a:t>nijedna</a:t>
          </a:r>
          <a:r>
            <a:rPr lang="en-US" b="1" dirty="0"/>
            <a:t> </a:t>
          </a:r>
          <a:r>
            <a:rPr lang="en-US" b="1" dirty="0" err="1"/>
            <a:t>nema</a:t>
          </a:r>
          <a:r>
            <a:rPr lang="en-US" b="1" dirty="0"/>
            <a:t> </a:t>
          </a:r>
          <a:r>
            <a:rPr lang="en-US" b="1" dirty="0" err="1"/>
            <a:t>posebnu</a:t>
          </a:r>
          <a:r>
            <a:rPr lang="en-US" b="1" dirty="0"/>
            <a:t> </a:t>
          </a:r>
          <a:r>
            <a:rPr lang="en-US" b="1" dirty="0" err="1"/>
            <a:t>strategiju</a:t>
          </a:r>
          <a:r>
            <a:rPr lang="en-US" b="1" dirty="0"/>
            <a:t> za </a:t>
          </a:r>
          <a:r>
            <a:rPr lang="en-US" b="1" dirty="0" err="1"/>
            <a:t>energetsko</a:t>
          </a:r>
          <a:r>
            <a:rPr lang="en-US" b="1" dirty="0"/>
            <a:t> </a:t>
          </a:r>
          <a:r>
            <a:rPr lang="en-US" b="1" dirty="0" err="1"/>
            <a:t>siromaštvo</a:t>
          </a:r>
          <a:r>
            <a:rPr lang="en-US" b="1" dirty="0"/>
            <a:t>, a </a:t>
          </a:r>
          <a:r>
            <a:rPr lang="en-US" b="1" dirty="0" err="1"/>
            <a:t>finansiranje</a:t>
          </a:r>
          <a:r>
            <a:rPr lang="en-US" b="1" dirty="0"/>
            <a:t> </a:t>
          </a:r>
          <a:r>
            <a:rPr lang="en-US" b="1" dirty="0" err="1"/>
            <a:t>često</a:t>
          </a:r>
          <a:r>
            <a:rPr lang="en-US" b="1" dirty="0"/>
            <a:t> </a:t>
          </a:r>
          <a:r>
            <a:rPr lang="en-US" b="1" dirty="0" err="1"/>
            <a:t>više</a:t>
          </a:r>
          <a:r>
            <a:rPr lang="en-US" b="1" dirty="0"/>
            <a:t> </a:t>
          </a:r>
          <a:r>
            <a:rPr lang="en-US" b="1" dirty="0" err="1"/>
            <a:t>zavisi</a:t>
          </a:r>
          <a:r>
            <a:rPr lang="en-US" b="1" dirty="0"/>
            <a:t> od </a:t>
          </a:r>
          <a:r>
            <a:rPr lang="en-US" b="1" dirty="0" err="1"/>
            <a:t>administrativnih</a:t>
          </a:r>
          <a:r>
            <a:rPr lang="en-US" b="1" dirty="0"/>
            <a:t> </a:t>
          </a:r>
          <a:r>
            <a:rPr lang="en-US" b="1" dirty="0" err="1"/>
            <a:t>kapaciteta</a:t>
          </a:r>
          <a:r>
            <a:rPr lang="en-US" b="1" dirty="0"/>
            <a:t> </a:t>
          </a:r>
          <a:r>
            <a:rPr lang="en-US" b="1" dirty="0" err="1"/>
            <a:t>nego</a:t>
          </a:r>
          <a:r>
            <a:rPr lang="en-US" b="1" dirty="0"/>
            <a:t> od </a:t>
          </a:r>
          <a:r>
            <a:rPr lang="en-US" b="1" dirty="0" err="1"/>
            <a:t>nivoa</a:t>
          </a:r>
          <a:r>
            <a:rPr lang="en-US" b="1" dirty="0"/>
            <a:t> </a:t>
          </a:r>
          <a:r>
            <a:rPr lang="en-US" b="1" dirty="0" err="1"/>
            <a:t>potrebe</a:t>
          </a:r>
          <a:r>
            <a:rPr lang="en-US" b="1" dirty="0"/>
            <a:t>. </a:t>
          </a:r>
        </a:p>
      </dgm:t>
    </dgm:pt>
    <dgm:pt modelId="{FF39D507-9A67-4739-9DD2-AE37885029A1}" type="parTrans" cxnId="{28F23A23-41F0-4A85-8F29-BD1D0610F990}">
      <dgm:prSet/>
      <dgm:spPr/>
      <dgm:t>
        <a:bodyPr/>
        <a:lstStyle/>
        <a:p>
          <a:endParaRPr lang="en-US"/>
        </a:p>
      </dgm:t>
    </dgm:pt>
    <dgm:pt modelId="{83D2F8C8-F302-4299-9209-FC3A7905D2D4}" type="sibTrans" cxnId="{28F23A23-41F0-4A85-8F29-BD1D0610F990}">
      <dgm:prSet/>
      <dgm:spPr/>
      <dgm:t>
        <a:bodyPr/>
        <a:lstStyle/>
        <a:p>
          <a:endParaRPr lang="en-US"/>
        </a:p>
      </dgm:t>
    </dgm:pt>
    <dgm:pt modelId="{516687EE-4DC9-4075-A8B6-C8769EC56094}">
      <dgm:prSet/>
      <dgm:spPr/>
      <dgm:t>
        <a:bodyPr/>
        <a:lstStyle/>
        <a:p>
          <a:r>
            <a:rPr lang="en-US" b="1" dirty="0" err="1"/>
            <a:t>Najveći</a:t>
          </a:r>
          <a:r>
            <a:rPr lang="en-US" b="1" dirty="0"/>
            <a:t> </a:t>
          </a:r>
          <a:r>
            <a:rPr lang="en-US" b="1" dirty="0" err="1"/>
            <a:t>izazov</a:t>
          </a:r>
          <a:r>
            <a:rPr lang="en-US" b="1" dirty="0"/>
            <a:t> </a:t>
          </a:r>
          <a:r>
            <a:rPr lang="en-US" b="1" dirty="0" err="1"/>
            <a:t>nije</a:t>
          </a:r>
          <a:r>
            <a:rPr lang="en-US" b="1" dirty="0"/>
            <a:t> </a:t>
          </a:r>
          <a:r>
            <a:rPr lang="en-US" b="1" dirty="0" err="1"/>
            <a:t>odsustvo</a:t>
          </a:r>
          <a:r>
            <a:rPr lang="en-US" b="1" dirty="0"/>
            <a:t> </a:t>
          </a:r>
          <a:r>
            <a:rPr lang="en-US" b="1" dirty="0" err="1"/>
            <a:t>mera</a:t>
          </a:r>
          <a:r>
            <a:rPr lang="en-US" b="1" dirty="0"/>
            <a:t>, </a:t>
          </a:r>
          <a:r>
            <a:rPr lang="en-US" b="1" dirty="0" err="1"/>
            <a:t>već</a:t>
          </a:r>
          <a:r>
            <a:rPr lang="en-US" b="1" dirty="0"/>
            <a:t> </a:t>
          </a:r>
          <a:r>
            <a:rPr lang="en-US" b="1" dirty="0" err="1"/>
            <a:t>njihovo</a:t>
          </a:r>
          <a:r>
            <a:rPr lang="en-US" b="1" dirty="0"/>
            <a:t> </a:t>
          </a:r>
          <a:r>
            <a:rPr lang="en-US" b="1" dirty="0" err="1"/>
            <a:t>ciljano</a:t>
          </a:r>
          <a:r>
            <a:rPr lang="en-US" b="1" dirty="0"/>
            <a:t> </a:t>
          </a:r>
          <a:r>
            <a:rPr lang="en-US" b="1" dirty="0" err="1"/>
            <a:t>usmeravanje</a:t>
          </a:r>
          <a:r>
            <a:rPr lang="en-US" b="1" dirty="0"/>
            <a:t>. </a:t>
          </a:r>
          <a:r>
            <a:rPr lang="en-US" b="1" dirty="0" err="1"/>
            <a:t>Najranjivija</a:t>
          </a:r>
          <a:r>
            <a:rPr lang="en-US" b="1" dirty="0"/>
            <a:t> </a:t>
          </a:r>
          <a:r>
            <a:rPr lang="en-US" b="1" dirty="0" err="1"/>
            <a:t>domaćinstva</a:t>
          </a:r>
          <a:r>
            <a:rPr lang="en-US" b="1" dirty="0"/>
            <a:t> </a:t>
          </a:r>
          <a:r>
            <a:rPr lang="en-US" b="1" dirty="0" err="1"/>
            <a:t>nisu</a:t>
          </a:r>
          <a:r>
            <a:rPr lang="en-US" b="1" dirty="0"/>
            <a:t> </a:t>
          </a:r>
          <a:r>
            <a:rPr lang="en-US" b="1" dirty="0" err="1"/>
            <a:t>nužno</a:t>
          </a:r>
          <a:r>
            <a:rPr lang="en-US" b="1" dirty="0"/>
            <a:t> </a:t>
          </a:r>
          <a:r>
            <a:rPr lang="en-US" b="1" dirty="0" err="1"/>
            <a:t>ona</a:t>
          </a:r>
          <a:r>
            <a:rPr lang="en-US" b="1" dirty="0"/>
            <a:t> </a:t>
          </a:r>
          <a:r>
            <a:rPr lang="en-US" b="1" dirty="0" err="1"/>
            <a:t>sa</a:t>
          </a:r>
          <a:r>
            <a:rPr lang="en-US" b="1" dirty="0"/>
            <a:t> </a:t>
          </a:r>
          <a:r>
            <a:rPr lang="en-US" b="1" dirty="0" err="1"/>
            <a:t>najnižim</a:t>
          </a:r>
          <a:r>
            <a:rPr lang="en-US" b="1" dirty="0"/>
            <a:t> </a:t>
          </a:r>
          <a:r>
            <a:rPr lang="en-US" b="1" dirty="0" err="1"/>
            <a:t>prihodima</a:t>
          </a:r>
          <a:r>
            <a:rPr lang="en-US" b="1" dirty="0"/>
            <a:t>, </a:t>
          </a:r>
          <a:r>
            <a:rPr lang="en-US" b="1" dirty="0" err="1"/>
            <a:t>već</a:t>
          </a:r>
          <a:r>
            <a:rPr lang="en-US" b="1" dirty="0"/>
            <a:t> </a:t>
          </a:r>
          <a:r>
            <a:rPr lang="en-US" b="1" dirty="0" err="1"/>
            <a:t>ona</a:t>
          </a:r>
          <a:r>
            <a:rPr lang="en-US" b="1" dirty="0"/>
            <a:t> </a:t>
          </a:r>
          <a:r>
            <a:rPr lang="en-US" b="1" dirty="0" err="1"/>
            <a:t>kod</a:t>
          </a:r>
          <a:r>
            <a:rPr lang="en-US" b="1" dirty="0"/>
            <a:t> </a:t>
          </a:r>
          <a:r>
            <a:rPr lang="en-US" b="1" dirty="0" err="1"/>
            <a:t>kojih</a:t>
          </a:r>
          <a:r>
            <a:rPr lang="en-US" b="1" dirty="0"/>
            <a:t> se </a:t>
          </a:r>
          <a:r>
            <a:rPr lang="en-US" b="1" dirty="0" err="1"/>
            <a:t>istovremeno</a:t>
          </a:r>
          <a:r>
            <a:rPr lang="en-US" b="1" dirty="0"/>
            <a:t> </a:t>
          </a:r>
          <a:r>
            <a:rPr lang="en-US" b="1" dirty="0" err="1"/>
            <a:t>prepliću</a:t>
          </a:r>
          <a:r>
            <a:rPr lang="en-US" b="1" dirty="0"/>
            <a:t> starost, </a:t>
          </a:r>
          <a:r>
            <a:rPr lang="en-US" b="1" dirty="0" err="1"/>
            <a:t>ruralnost</a:t>
          </a:r>
          <a:r>
            <a:rPr lang="en-US" b="1" dirty="0"/>
            <a:t>, </a:t>
          </a:r>
          <a:r>
            <a:rPr lang="en-US" b="1" dirty="0" err="1"/>
            <a:t>energetski</a:t>
          </a:r>
          <a:r>
            <a:rPr lang="en-US" b="1" dirty="0"/>
            <a:t> </a:t>
          </a:r>
          <a:r>
            <a:rPr lang="en-US" b="1" dirty="0" err="1"/>
            <a:t>neefikasan</a:t>
          </a:r>
          <a:r>
            <a:rPr lang="en-US" b="1" dirty="0"/>
            <a:t> </a:t>
          </a:r>
          <a:r>
            <a:rPr lang="en-US" b="1" dirty="0" err="1"/>
            <a:t>objekat</a:t>
          </a:r>
          <a:r>
            <a:rPr lang="en-US" b="1" dirty="0"/>
            <a:t> </a:t>
          </a:r>
          <a:r>
            <a:rPr lang="en-US" b="1" dirty="0" err="1"/>
            <a:t>i</a:t>
          </a:r>
          <a:r>
            <a:rPr lang="en-US" b="1" dirty="0"/>
            <a:t> </a:t>
          </a:r>
          <a:r>
            <a:rPr lang="en-US" b="1" dirty="0" err="1"/>
            <a:t>oslanjanje</a:t>
          </a:r>
          <a:r>
            <a:rPr lang="en-US" b="1" dirty="0"/>
            <a:t> </a:t>
          </a:r>
          <a:r>
            <a:rPr lang="en-US" b="1" dirty="0" err="1"/>
            <a:t>na</a:t>
          </a:r>
          <a:r>
            <a:rPr lang="en-US" b="1" dirty="0"/>
            <a:t> </a:t>
          </a:r>
          <a:r>
            <a:rPr lang="en-US" b="1" dirty="0" err="1"/>
            <a:t>čvrsta</a:t>
          </a:r>
          <a:r>
            <a:rPr lang="en-US" b="1" dirty="0"/>
            <a:t> </a:t>
          </a:r>
          <a:r>
            <a:rPr lang="en-US" b="1" dirty="0" err="1"/>
            <a:t>goriva</a:t>
          </a:r>
          <a:r>
            <a:rPr lang="en-US" b="1" dirty="0"/>
            <a:t>.</a:t>
          </a:r>
        </a:p>
      </dgm:t>
    </dgm:pt>
    <dgm:pt modelId="{9DD3D49F-155C-4F4C-A8A3-5E4836A2989C}" type="parTrans" cxnId="{80385B23-A9B1-47D0-873F-1CB121695DBE}">
      <dgm:prSet/>
      <dgm:spPr/>
      <dgm:t>
        <a:bodyPr/>
        <a:lstStyle/>
        <a:p>
          <a:endParaRPr lang="en-US"/>
        </a:p>
      </dgm:t>
    </dgm:pt>
    <dgm:pt modelId="{908DE690-F337-4C58-81AC-7E61F7D413D6}" type="sibTrans" cxnId="{80385B23-A9B1-47D0-873F-1CB121695DBE}">
      <dgm:prSet/>
      <dgm:spPr/>
      <dgm:t>
        <a:bodyPr/>
        <a:lstStyle/>
        <a:p>
          <a:endParaRPr lang="en-US"/>
        </a:p>
      </dgm:t>
    </dgm:pt>
    <dgm:pt modelId="{FAC542C5-C293-4D01-96EB-96D0353C8974}">
      <dgm:prSet/>
      <dgm:spPr/>
      <dgm:t>
        <a:bodyPr/>
        <a:lstStyle/>
        <a:p>
          <a:r>
            <a:rPr lang="en-US" b="1" dirty="0"/>
            <a:t>U 6 od 9 </a:t>
          </a:r>
          <a:r>
            <a:rPr lang="en-US" b="1" dirty="0" err="1"/>
            <a:t>opština</a:t>
          </a:r>
          <a:r>
            <a:rPr lang="en-US" b="1" dirty="0"/>
            <a:t> </a:t>
          </a:r>
          <a:r>
            <a:rPr lang="en-US" b="1" dirty="0" err="1"/>
            <a:t>više</a:t>
          </a:r>
          <a:r>
            <a:rPr lang="en-US" b="1" dirty="0"/>
            <a:t> od </a:t>
          </a:r>
          <a:r>
            <a:rPr lang="en-US" b="1" dirty="0" err="1"/>
            <a:t>polovine</a:t>
          </a:r>
          <a:r>
            <a:rPr lang="en-US" b="1" dirty="0"/>
            <a:t> </a:t>
          </a:r>
          <a:r>
            <a:rPr lang="en-US" b="1" dirty="0" err="1"/>
            <a:t>domaćinstava</a:t>
          </a:r>
          <a:r>
            <a:rPr lang="en-US" b="1" dirty="0"/>
            <a:t> </a:t>
          </a:r>
          <a:r>
            <a:rPr lang="en-US" b="1" dirty="0" err="1"/>
            <a:t>koristi</a:t>
          </a:r>
          <a:r>
            <a:rPr lang="en-US" b="1" dirty="0"/>
            <a:t> </a:t>
          </a:r>
          <a:r>
            <a:rPr lang="en-US" b="1" dirty="0" err="1"/>
            <a:t>individualna</a:t>
          </a:r>
          <a:r>
            <a:rPr lang="en-US" b="1" dirty="0"/>
            <a:t> </a:t>
          </a:r>
          <a:r>
            <a:rPr lang="en-US" b="1" dirty="0" err="1"/>
            <a:t>ložišta</a:t>
          </a:r>
          <a:r>
            <a:rPr lang="en-US" b="1" dirty="0"/>
            <a:t> </a:t>
          </a:r>
          <a:r>
            <a:rPr lang="en-US" b="1" dirty="0" err="1"/>
            <a:t>na</a:t>
          </a:r>
          <a:r>
            <a:rPr lang="en-US" b="1" dirty="0"/>
            <a:t> </a:t>
          </a:r>
          <a:r>
            <a:rPr lang="en-US" b="1" dirty="0" err="1"/>
            <a:t>drva</a:t>
          </a:r>
          <a:r>
            <a:rPr lang="en-US" b="1" dirty="0"/>
            <a:t> </a:t>
          </a:r>
          <a:r>
            <a:rPr lang="en-US" b="1" dirty="0" err="1"/>
            <a:t>kao</a:t>
          </a:r>
          <a:r>
            <a:rPr lang="en-US" b="1" dirty="0"/>
            <a:t> </a:t>
          </a:r>
          <a:r>
            <a:rPr lang="en-US" b="1" dirty="0" err="1"/>
            <a:t>dominantan</a:t>
          </a:r>
          <a:r>
            <a:rPr lang="en-US" b="1" dirty="0"/>
            <a:t> </a:t>
          </a:r>
          <a:r>
            <a:rPr lang="en-US" b="1" dirty="0" err="1"/>
            <a:t>način</a:t>
          </a:r>
          <a:r>
            <a:rPr lang="en-US" b="1" dirty="0"/>
            <a:t> </a:t>
          </a:r>
          <a:r>
            <a:rPr lang="en-US" b="1" dirty="0" err="1"/>
            <a:t>grejanja</a:t>
          </a:r>
          <a:r>
            <a:rPr lang="en-US" b="1" dirty="0"/>
            <a:t>.</a:t>
          </a:r>
        </a:p>
      </dgm:t>
    </dgm:pt>
    <dgm:pt modelId="{0DBB7449-84DA-4F07-8738-0F714F316834}" type="parTrans" cxnId="{ADA77564-C487-4B2E-8DD4-B74FC16B6773}">
      <dgm:prSet/>
      <dgm:spPr/>
      <dgm:t>
        <a:bodyPr/>
        <a:lstStyle/>
        <a:p>
          <a:endParaRPr lang="en-US"/>
        </a:p>
      </dgm:t>
    </dgm:pt>
    <dgm:pt modelId="{9807E963-8A0E-4772-924F-84D0D9201DC9}" type="sibTrans" cxnId="{ADA77564-C487-4B2E-8DD4-B74FC16B6773}">
      <dgm:prSet/>
      <dgm:spPr/>
      <dgm:t>
        <a:bodyPr/>
        <a:lstStyle/>
        <a:p>
          <a:endParaRPr lang="en-US"/>
        </a:p>
      </dgm:t>
    </dgm:pt>
    <dgm:pt modelId="{60E2EC39-93E6-1048-A68C-87CE8E75393B}" type="pres">
      <dgm:prSet presAssocID="{CCA09F66-E1A7-4337-8DB6-462B0579B870}" presName="Name0" presStyleCnt="0">
        <dgm:presLayoutVars>
          <dgm:dir/>
          <dgm:resizeHandles val="exact"/>
        </dgm:presLayoutVars>
      </dgm:prSet>
      <dgm:spPr/>
    </dgm:pt>
    <dgm:pt modelId="{E85C05ED-7991-2745-8D74-7A75A3EB15CC}" type="pres">
      <dgm:prSet presAssocID="{093C5566-1F74-48F4-9DD5-5AB28C820FAB}" presName="node" presStyleLbl="node1" presStyleIdx="0" presStyleCnt="6">
        <dgm:presLayoutVars>
          <dgm:bulletEnabled val="1"/>
        </dgm:presLayoutVars>
      </dgm:prSet>
      <dgm:spPr/>
    </dgm:pt>
    <dgm:pt modelId="{4E5085EF-AB34-4641-B51F-B90E736000C5}" type="pres">
      <dgm:prSet presAssocID="{D391D07B-26BB-4C98-B7B0-596645C3BEAE}" presName="sibTrans" presStyleLbl="sibTrans1D1" presStyleIdx="0" presStyleCnt="5"/>
      <dgm:spPr/>
    </dgm:pt>
    <dgm:pt modelId="{4448E6E4-8DE1-FF44-890E-997E38FD6A02}" type="pres">
      <dgm:prSet presAssocID="{D391D07B-26BB-4C98-B7B0-596645C3BEAE}" presName="connectorText" presStyleLbl="sibTrans1D1" presStyleIdx="0" presStyleCnt="5"/>
      <dgm:spPr/>
    </dgm:pt>
    <dgm:pt modelId="{0717491A-ECB1-CB4A-9F77-43ECC3B146EF}" type="pres">
      <dgm:prSet presAssocID="{9D497CAE-7C38-4F64-BAF6-804094893E18}" presName="node" presStyleLbl="node1" presStyleIdx="1" presStyleCnt="6">
        <dgm:presLayoutVars>
          <dgm:bulletEnabled val="1"/>
        </dgm:presLayoutVars>
      </dgm:prSet>
      <dgm:spPr/>
    </dgm:pt>
    <dgm:pt modelId="{E83A5DCA-AAC1-2A43-9AC3-142CBFBD6E25}" type="pres">
      <dgm:prSet presAssocID="{706A3B06-D36C-4F27-875F-A95293A7EBD3}" presName="sibTrans" presStyleLbl="sibTrans1D1" presStyleIdx="1" presStyleCnt="5"/>
      <dgm:spPr/>
    </dgm:pt>
    <dgm:pt modelId="{317D7261-0F48-1140-8082-7C4304D78A70}" type="pres">
      <dgm:prSet presAssocID="{706A3B06-D36C-4F27-875F-A95293A7EBD3}" presName="connectorText" presStyleLbl="sibTrans1D1" presStyleIdx="1" presStyleCnt="5"/>
      <dgm:spPr/>
    </dgm:pt>
    <dgm:pt modelId="{D96620B3-DE9C-AA4C-A016-9CEB69338201}" type="pres">
      <dgm:prSet presAssocID="{99DA58BE-0934-40F6-B8BE-3B89FC1C6397}" presName="node" presStyleLbl="node1" presStyleIdx="2" presStyleCnt="6">
        <dgm:presLayoutVars>
          <dgm:bulletEnabled val="1"/>
        </dgm:presLayoutVars>
      </dgm:prSet>
      <dgm:spPr/>
    </dgm:pt>
    <dgm:pt modelId="{8480F89F-53C4-374E-9218-A9C29414324D}" type="pres">
      <dgm:prSet presAssocID="{5569A0BC-5AC5-49EC-8248-21CE1EB8941A}" presName="sibTrans" presStyleLbl="sibTrans1D1" presStyleIdx="2" presStyleCnt="5"/>
      <dgm:spPr/>
    </dgm:pt>
    <dgm:pt modelId="{32BAD547-BAE5-9340-AC49-3BE6927A61D6}" type="pres">
      <dgm:prSet presAssocID="{5569A0BC-5AC5-49EC-8248-21CE1EB8941A}" presName="connectorText" presStyleLbl="sibTrans1D1" presStyleIdx="2" presStyleCnt="5"/>
      <dgm:spPr/>
    </dgm:pt>
    <dgm:pt modelId="{DE5CA923-621D-4945-865D-CE53A621EBD5}" type="pres">
      <dgm:prSet presAssocID="{525D6D05-80A1-41D8-BB8F-25161276C908}" presName="node" presStyleLbl="node1" presStyleIdx="3" presStyleCnt="6">
        <dgm:presLayoutVars>
          <dgm:bulletEnabled val="1"/>
        </dgm:presLayoutVars>
      </dgm:prSet>
      <dgm:spPr/>
    </dgm:pt>
    <dgm:pt modelId="{79884B50-A017-9049-A2E2-4C38F6C67B43}" type="pres">
      <dgm:prSet presAssocID="{83D2F8C8-F302-4299-9209-FC3A7905D2D4}" presName="sibTrans" presStyleLbl="sibTrans1D1" presStyleIdx="3" presStyleCnt="5"/>
      <dgm:spPr/>
    </dgm:pt>
    <dgm:pt modelId="{FE4CC34D-1735-CF4A-A6B0-988519301CC2}" type="pres">
      <dgm:prSet presAssocID="{83D2F8C8-F302-4299-9209-FC3A7905D2D4}" presName="connectorText" presStyleLbl="sibTrans1D1" presStyleIdx="3" presStyleCnt="5"/>
      <dgm:spPr/>
    </dgm:pt>
    <dgm:pt modelId="{550FA72E-0FF6-FB45-849C-C8623A14DFC1}" type="pres">
      <dgm:prSet presAssocID="{516687EE-4DC9-4075-A8B6-C8769EC56094}" presName="node" presStyleLbl="node1" presStyleIdx="4" presStyleCnt="6">
        <dgm:presLayoutVars>
          <dgm:bulletEnabled val="1"/>
        </dgm:presLayoutVars>
      </dgm:prSet>
      <dgm:spPr/>
    </dgm:pt>
    <dgm:pt modelId="{92ABA533-5589-F74E-B097-4FB0246CECB1}" type="pres">
      <dgm:prSet presAssocID="{908DE690-F337-4C58-81AC-7E61F7D413D6}" presName="sibTrans" presStyleLbl="sibTrans1D1" presStyleIdx="4" presStyleCnt="5"/>
      <dgm:spPr/>
    </dgm:pt>
    <dgm:pt modelId="{FF73F5B8-A45A-0849-8993-128992E1A507}" type="pres">
      <dgm:prSet presAssocID="{908DE690-F337-4C58-81AC-7E61F7D413D6}" presName="connectorText" presStyleLbl="sibTrans1D1" presStyleIdx="4" presStyleCnt="5"/>
      <dgm:spPr/>
    </dgm:pt>
    <dgm:pt modelId="{A5919B3E-A19B-294B-85E2-6327AE9CB3A7}" type="pres">
      <dgm:prSet presAssocID="{FAC542C5-C293-4D01-96EB-96D0353C8974}" presName="node" presStyleLbl="node1" presStyleIdx="5" presStyleCnt="6">
        <dgm:presLayoutVars>
          <dgm:bulletEnabled val="1"/>
        </dgm:presLayoutVars>
      </dgm:prSet>
      <dgm:spPr/>
    </dgm:pt>
  </dgm:ptLst>
  <dgm:cxnLst>
    <dgm:cxn modelId="{CCA42F16-65DF-4640-AF01-749D022BAF01}" srcId="{CCA09F66-E1A7-4337-8DB6-462B0579B870}" destId="{99DA58BE-0934-40F6-B8BE-3B89FC1C6397}" srcOrd="2" destOrd="0" parTransId="{3C9E3079-EF7B-452B-B9EA-20642AD2DB20}" sibTransId="{5569A0BC-5AC5-49EC-8248-21CE1EB8941A}"/>
    <dgm:cxn modelId="{5971F516-1842-9946-A81B-6A2DE6D2D38E}" type="presOf" srcId="{83D2F8C8-F302-4299-9209-FC3A7905D2D4}" destId="{FE4CC34D-1735-CF4A-A6B0-988519301CC2}" srcOrd="1" destOrd="0" presId="urn:microsoft.com/office/officeart/2016/7/layout/RepeatingBendingProcessNew"/>
    <dgm:cxn modelId="{28F23A23-41F0-4A85-8F29-BD1D0610F990}" srcId="{CCA09F66-E1A7-4337-8DB6-462B0579B870}" destId="{525D6D05-80A1-41D8-BB8F-25161276C908}" srcOrd="3" destOrd="0" parTransId="{FF39D507-9A67-4739-9DD2-AE37885029A1}" sibTransId="{83D2F8C8-F302-4299-9209-FC3A7905D2D4}"/>
    <dgm:cxn modelId="{80385B23-A9B1-47D0-873F-1CB121695DBE}" srcId="{CCA09F66-E1A7-4337-8DB6-462B0579B870}" destId="{516687EE-4DC9-4075-A8B6-C8769EC56094}" srcOrd="4" destOrd="0" parTransId="{9DD3D49F-155C-4F4C-A8A3-5E4836A2989C}" sibTransId="{908DE690-F337-4C58-81AC-7E61F7D413D6}"/>
    <dgm:cxn modelId="{A672CD34-3248-3D4A-B2ED-0531CCF52C0E}" type="presOf" srcId="{83D2F8C8-F302-4299-9209-FC3A7905D2D4}" destId="{79884B50-A017-9049-A2E2-4C38F6C67B43}" srcOrd="0" destOrd="0" presId="urn:microsoft.com/office/officeart/2016/7/layout/RepeatingBendingProcessNew"/>
    <dgm:cxn modelId="{1CB55239-0144-5544-B32A-CCA774B93594}" type="presOf" srcId="{D391D07B-26BB-4C98-B7B0-596645C3BEAE}" destId="{4448E6E4-8DE1-FF44-890E-997E38FD6A02}" srcOrd="1" destOrd="0" presId="urn:microsoft.com/office/officeart/2016/7/layout/RepeatingBendingProcessNew"/>
    <dgm:cxn modelId="{B2F8AC51-4BFC-734C-83F3-135604DC1A5B}" type="presOf" srcId="{908DE690-F337-4C58-81AC-7E61F7D413D6}" destId="{92ABA533-5589-F74E-B097-4FB0246CECB1}" srcOrd="0" destOrd="0" presId="urn:microsoft.com/office/officeart/2016/7/layout/RepeatingBendingProcessNew"/>
    <dgm:cxn modelId="{0573015E-6CAF-F444-9457-DFB91A57D615}" type="presOf" srcId="{706A3B06-D36C-4F27-875F-A95293A7EBD3}" destId="{317D7261-0F48-1140-8082-7C4304D78A70}" srcOrd="1" destOrd="0" presId="urn:microsoft.com/office/officeart/2016/7/layout/RepeatingBendingProcessNew"/>
    <dgm:cxn modelId="{ADA77564-C487-4B2E-8DD4-B74FC16B6773}" srcId="{CCA09F66-E1A7-4337-8DB6-462B0579B870}" destId="{FAC542C5-C293-4D01-96EB-96D0353C8974}" srcOrd="5" destOrd="0" parTransId="{0DBB7449-84DA-4F07-8738-0F714F316834}" sibTransId="{9807E963-8A0E-4772-924F-84D0D9201DC9}"/>
    <dgm:cxn modelId="{18B3DA6C-02F3-46EF-A2AA-4932CB881620}" srcId="{CCA09F66-E1A7-4337-8DB6-462B0579B870}" destId="{093C5566-1F74-48F4-9DD5-5AB28C820FAB}" srcOrd="0" destOrd="0" parTransId="{86756288-5E35-4BFB-8014-FDB41C0348B9}" sibTransId="{D391D07B-26BB-4C98-B7B0-596645C3BEAE}"/>
    <dgm:cxn modelId="{1F3A887D-369D-AD49-B683-7FCD173FE541}" type="presOf" srcId="{5569A0BC-5AC5-49EC-8248-21CE1EB8941A}" destId="{32BAD547-BAE5-9340-AC49-3BE6927A61D6}" srcOrd="1" destOrd="0" presId="urn:microsoft.com/office/officeart/2016/7/layout/RepeatingBendingProcessNew"/>
    <dgm:cxn modelId="{C963508D-8BDB-074E-B644-5709B3E76095}" type="presOf" srcId="{5569A0BC-5AC5-49EC-8248-21CE1EB8941A}" destId="{8480F89F-53C4-374E-9218-A9C29414324D}" srcOrd="0" destOrd="0" presId="urn:microsoft.com/office/officeart/2016/7/layout/RepeatingBendingProcessNew"/>
    <dgm:cxn modelId="{E7E6B590-3EB3-1F41-9B6E-B9387120DE7F}" type="presOf" srcId="{093C5566-1F74-48F4-9DD5-5AB28C820FAB}" destId="{E85C05ED-7991-2745-8D74-7A75A3EB15CC}" srcOrd="0" destOrd="0" presId="urn:microsoft.com/office/officeart/2016/7/layout/RepeatingBendingProcessNew"/>
    <dgm:cxn modelId="{1BC9F098-1ECB-5340-9A0E-557B07215F5A}" type="presOf" srcId="{99DA58BE-0934-40F6-B8BE-3B89FC1C6397}" destId="{D96620B3-DE9C-AA4C-A016-9CEB69338201}" srcOrd="0" destOrd="0" presId="urn:microsoft.com/office/officeart/2016/7/layout/RepeatingBendingProcessNew"/>
    <dgm:cxn modelId="{85AB8699-BE6D-7249-9DC5-6D23A5DAD975}" type="presOf" srcId="{706A3B06-D36C-4F27-875F-A95293A7EBD3}" destId="{E83A5DCA-AAC1-2A43-9AC3-142CBFBD6E25}" srcOrd="0" destOrd="0" presId="urn:microsoft.com/office/officeart/2016/7/layout/RepeatingBendingProcessNew"/>
    <dgm:cxn modelId="{B22AC69D-F43C-224C-A115-CA34B85C9CE8}" type="presOf" srcId="{525D6D05-80A1-41D8-BB8F-25161276C908}" destId="{DE5CA923-621D-4945-865D-CE53A621EBD5}" srcOrd="0" destOrd="0" presId="urn:microsoft.com/office/officeart/2016/7/layout/RepeatingBendingProcessNew"/>
    <dgm:cxn modelId="{4B1D0F9E-9634-0741-AE49-E97C2BF7D041}" type="presOf" srcId="{CCA09F66-E1A7-4337-8DB6-462B0579B870}" destId="{60E2EC39-93E6-1048-A68C-87CE8E75393B}" srcOrd="0" destOrd="0" presId="urn:microsoft.com/office/officeart/2016/7/layout/RepeatingBendingProcessNew"/>
    <dgm:cxn modelId="{20A76FA0-5751-5C47-9F4C-3DD475FE8572}" type="presOf" srcId="{908DE690-F337-4C58-81AC-7E61F7D413D6}" destId="{FF73F5B8-A45A-0849-8993-128992E1A507}" srcOrd="1" destOrd="0" presId="urn:microsoft.com/office/officeart/2016/7/layout/RepeatingBendingProcessNew"/>
    <dgm:cxn modelId="{16B069A1-FE46-8F4C-9C9C-E28FD9990CE4}" type="presOf" srcId="{9D497CAE-7C38-4F64-BAF6-804094893E18}" destId="{0717491A-ECB1-CB4A-9F77-43ECC3B146EF}" srcOrd="0" destOrd="0" presId="urn:microsoft.com/office/officeart/2016/7/layout/RepeatingBendingProcessNew"/>
    <dgm:cxn modelId="{EAF0DABF-94BC-7741-86A8-A7F199C4C538}" type="presOf" srcId="{FAC542C5-C293-4D01-96EB-96D0353C8974}" destId="{A5919B3E-A19B-294B-85E2-6327AE9CB3A7}" srcOrd="0" destOrd="0" presId="urn:microsoft.com/office/officeart/2016/7/layout/RepeatingBendingProcessNew"/>
    <dgm:cxn modelId="{641567E7-A992-4641-9DAD-8ECE092B8A62}" type="presOf" srcId="{516687EE-4DC9-4075-A8B6-C8769EC56094}" destId="{550FA72E-0FF6-FB45-849C-C8623A14DFC1}" srcOrd="0" destOrd="0" presId="urn:microsoft.com/office/officeart/2016/7/layout/RepeatingBendingProcessNew"/>
    <dgm:cxn modelId="{3CA9FDEE-CA4F-554E-B97B-FDF609FA4E03}" type="presOf" srcId="{D391D07B-26BB-4C98-B7B0-596645C3BEAE}" destId="{4E5085EF-AB34-4641-B51F-B90E736000C5}" srcOrd="0" destOrd="0" presId="urn:microsoft.com/office/officeart/2016/7/layout/RepeatingBendingProcessNew"/>
    <dgm:cxn modelId="{AA702AFB-F250-4E18-BA8F-9C553EE296B0}" srcId="{CCA09F66-E1A7-4337-8DB6-462B0579B870}" destId="{9D497CAE-7C38-4F64-BAF6-804094893E18}" srcOrd="1" destOrd="0" parTransId="{E2B411A3-7088-42EF-AAAB-895C55D05804}" sibTransId="{706A3B06-D36C-4F27-875F-A95293A7EBD3}"/>
    <dgm:cxn modelId="{ABF479A3-69A1-8C48-AF35-00F245BA1CB2}" type="presParOf" srcId="{60E2EC39-93E6-1048-A68C-87CE8E75393B}" destId="{E85C05ED-7991-2745-8D74-7A75A3EB15CC}" srcOrd="0" destOrd="0" presId="urn:microsoft.com/office/officeart/2016/7/layout/RepeatingBendingProcessNew"/>
    <dgm:cxn modelId="{0E2E956A-4F05-4B43-9EDE-51D7252BF613}" type="presParOf" srcId="{60E2EC39-93E6-1048-A68C-87CE8E75393B}" destId="{4E5085EF-AB34-4641-B51F-B90E736000C5}" srcOrd="1" destOrd="0" presId="urn:microsoft.com/office/officeart/2016/7/layout/RepeatingBendingProcessNew"/>
    <dgm:cxn modelId="{550BA2B3-2127-6145-AC01-EB5A012D7EE6}" type="presParOf" srcId="{4E5085EF-AB34-4641-B51F-B90E736000C5}" destId="{4448E6E4-8DE1-FF44-890E-997E38FD6A02}" srcOrd="0" destOrd="0" presId="urn:microsoft.com/office/officeart/2016/7/layout/RepeatingBendingProcessNew"/>
    <dgm:cxn modelId="{7F606623-4631-744F-8E60-CECE9CEAF43C}" type="presParOf" srcId="{60E2EC39-93E6-1048-A68C-87CE8E75393B}" destId="{0717491A-ECB1-CB4A-9F77-43ECC3B146EF}" srcOrd="2" destOrd="0" presId="urn:microsoft.com/office/officeart/2016/7/layout/RepeatingBendingProcessNew"/>
    <dgm:cxn modelId="{47ACA1E6-EB56-7544-9380-69F807777C6E}" type="presParOf" srcId="{60E2EC39-93E6-1048-A68C-87CE8E75393B}" destId="{E83A5DCA-AAC1-2A43-9AC3-142CBFBD6E25}" srcOrd="3" destOrd="0" presId="urn:microsoft.com/office/officeart/2016/7/layout/RepeatingBendingProcessNew"/>
    <dgm:cxn modelId="{3AD493AA-8948-B34B-890D-73294C87F815}" type="presParOf" srcId="{E83A5DCA-AAC1-2A43-9AC3-142CBFBD6E25}" destId="{317D7261-0F48-1140-8082-7C4304D78A70}" srcOrd="0" destOrd="0" presId="urn:microsoft.com/office/officeart/2016/7/layout/RepeatingBendingProcessNew"/>
    <dgm:cxn modelId="{FA004BF2-6569-264D-86FE-0617D1EF9B19}" type="presParOf" srcId="{60E2EC39-93E6-1048-A68C-87CE8E75393B}" destId="{D96620B3-DE9C-AA4C-A016-9CEB69338201}" srcOrd="4" destOrd="0" presId="urn:microsoft.com/office/officeart/2016/7/layout/RepeatingBendingProcessNew"/>
    <dgm:cxn modelId="{E62B51FE-DA7B-E647-A1BD-E39887EC4011}" type="presParOf" srcId="{60E2EC39-93E6-1048-A68C-87CE8E75393B}" destId="{8480F89F-53C4-374E-9218-A9C29414324D}" srcOrd="5" destOrd="0" presId="urn:microsoft.com/office/officeart/2016/7/layout/RepeatingBendingProcessNew"/>
    <dgm:cxn modelId="{8AD1F568-B72B-1D49-9FBB-E25AA6E9B3DE}" type="presParOf" srcId="{8480F89F-53C4-374E-9218-A9C29414324D}" destId="{32BAD547-BAE5-9340-AC49-3BE6927A61D6}" srcOrd="0" destOrd="0" presId="urn:microsoft.com/office/officeart/2016/7/layout/RepeatingBendingProcessNew"/>
    <dgm:cxn modelId="{0DDF3D0C-3FCC-9A4D-AA24-5C4B2670152F}" type="presParOf" srcId="{60E2EC39-93E6-1048-A68C-87CE8E75393B}" destId="{DE5CA923-621D-4945-865D-CE53A621EBD5}" srcOrd="6" destOrd="0" presId="urn:microsoft.com/office/officeart/2016/7/layout/RepeatingBendingProcessNew"/>
    <dgm:cxn modelId="{63C280CA-CDA6-4A47-8B1F-D928917D7C62}" type="presParOf" srcId="{60E2EC39-93E6-1048-A68C-87CE8E75393B}" destId="{79884B50-A017-9049-A2E2-4C38F6C67B43}" srcOrd="7" destOrd="0" presId="urn:microsoft.com/office/officeart/2016/7/layout/RepeatingBendingProcessNew"/>
    <dgm:cxn modelId="{CF3F5C7D-69F0-CB40-86D9-511CB51BFEAC}" type="presParOf" srcId="{79884B50-A017-9049-A2E2-4C38F6C67B43}" destId="{FE4CC34D-1735-CF4A-A6B0-988519301CC2}" srcOrd="0" destOrd="0" presId="urn:microsoft.com/office/officeart/2016/7/layout/RepeatingBendingProcessNew"/>
    <dgm:cxn modelId="{CE70BB6D-6ADC-7C46-8C46-FF5E64031450}" type="presParOf" srcId="{60E2EC39-93E6-1048-A68C-87CE8E75393B}" destId="{550FA72E-0FF6-FB45-849C-C8623A14DFC1}" srcOrd="8" destOrd="0" presId="urn:microsoft.com/office/officeart/2016/7/layout/RepeatingBendingProcessNew"/>
    <dgm:cxn modelId="{4F3A266F-44F6-2346-8C88-4D247E79B383}" type="presParOf" srcId="{60E2EC39-93E6-1048-A68C-87CE8E75393B}" destId="{92ABA533-5589-F74E-B097-4FB0246CECB1}" srcOrd="9" destOrd="0" presId="urn:microsoft.com/office/officeart/2016/7/layout/RepeatingBendingProcessNew"/>
    <dgm:cxn modelId="{52F07895-48F9-E84D-9B42-5B90CD419C72}" type="presParOf" srcId="{92ABA533-5589-F74E-B097-4FB0246CECB1}" destId="{FF73F5B8-A45A-0849-8993-128992E1A507}" srcOrd="0" destOrd="0" presId="urn:microsoft.com/office/officeart/2016/7/layout/RepeatingBendingProcessNew"/>
    <dgm:cxn modelId="{4A3EB9C6-09D3-9448-B4A3-DF995877A55F}" type="presParOf" srcId="{60E2EC39-93E6-1048-A68C-87CE8E75393B}" destId="{A5919B3E-A19B-294B-85E2-6327AE9CB3A7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5085EF-AB34-4641-B51F-B90E736000C5}">
      <dsp:nvSpPr>
        <dsp:cNvPr id="0" name=""/>
        <dsp:cNvSpPr/>
      </dsp:nvSpPr>
      <dsp:spPr>
        <a:xfrm>
          <a:off x="2946363" y="771948"/>
          <a:ext cx="5948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94896" y="45720"/>
              </a:lnTo>
            </a:path>
          </a:pathLst>
        </a:custGeom>
        <a:noFill/>
        <a:ln w="952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228174" y="814540"/>
        <a:ext cx="31274" cy="6254"/>
      </dsp:txXfrm>
    </dsp:sp>
    <dsp:sp modelId="{E85C05ED-7991-2745-8D74-7A75A3EB15CC}">
      <dsp:nvSpPr>
        <dsp:cNvPr id="0" name=""/>
        <dsp:cNvSpPr/>
      </dsp:nvSpPr>
      <dsp:spPr>
        <a:xfrm>
          <a:off x="228614" y="1803"/>
          <a:ext cx="2719549" cy="163172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260" tIns="139880" rIns="133260" bIns="1398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 err="1"/>
            <a:t>Najveći</a:t>
          </a:r>
          <a:r>
            <a:rPr lang="en-US" sz="1200" b="1" kern="1200" dirty="0"/>
            <a:t> </a:t>
          </a:r>
          <a:r>
            <a:rPr lang="en-US" sz="1200" b="1" kern="1200" dirty="0" err="1"/>
            <a:t>rizik</a:t>
          </a:r>
          <a:r>
            <a:rPr lang="en-US" sz="1200" b="1" kern="1200" dirty="0"/>
            <a:t> nose </a:t>
          </a:r>
          <a:r>
            <a:rPr lang="en-US" sz="1200" b="1" kern="1200" dirty="0" err="1"/>
            <a:t>starija</a:t>
          </a:r>
          <a:r>
            <a:rPr lang="en-US" sz="1200" b="1" kern="1200" dirty="0"/>
            <a:t> </a:t>
          </a:r>
          <a:r>
            <a:rPr lang="en-US" sz="1200" b="1" kern="1200" dirty="0" err="1"/>
            <a:t>i</a:t>
          </a:r>
          <a:r>
            <a:rPr lang="en-US" sz="1200" b="1" kern="1200" dirty="0"/>
            <a:t> </a:t>
          </a:r>
          <a:r>
            <a:rPr lang="en-US" sz="1200" b="1" kern="1200" dirty="0" err="1"/>
            <a:t>ruralna</a:t>
          </a:r>
          <a:r>
            <a:rPr lang="en-US" sz="1200" b="1" kern="1200" dirty="0"/>
            <a:t> </a:t>
          </a:r>
          <a:r>
            <a:rPr lang="en-US" sz="1200" b="1" kern="1200" dirty="0" err="1"/>
            <a:t>domaćinstva</a:t>
          </a:r>
          <a:endParaRPr lang="en-US" sz="1200" kern="1200" dirty="0"/>
        </a:p>
      </dsp:txBody>
      <dsp:txXfrm>
        <a:off x="228614" y="1803"/>
        <a:ext cx="2719549" cy="1631729"/>
      </dsp:txXfrm>
    </dsp:sp>
    <dsp:sp modelId="{E83A5DCA-AAC1-2A43-9AC3-142CBFBD6E25}">
      <dsp:nvSpPr>
        <dsp:cNvPr id="0" name=""/>
        <dsp:cNvSpPr/>
      </dsp:nvSpPr>
      <dsp:spPr>
        <a:xfrm>
          <a:off x="1588388" y="1631732"/>
          <a:ext cx="3345045" cy="594896"/>
        </a:xfrm>
        <a:custGeom>
          <a:avLst/>
          <a:gdLst/>
          <a:ahLst/>
          <a:cxnLst/>
          <a:rect l="0" t="0" r="0" b="0"/>
          <a:pathLst>
            <a:path>
              <a:moveTo>
                <a:pt x="3345045" y="0"/>
              </a:moveTo>
              <a:lnTo>
                <a:pt x="3345045" y="314548"/>
              </a:lnTo>
              <a:lnTo>
                <a:pt x="0" y="314548"/>
              </a:lnTo>
              <a:lnTo>
                <a:pt x="0" y="594896"/>
              </a:lnTo>
            </a:path>
          </a:pathLst>
        </a:custGeom>
        <a:noFill/>
        <a:ln w="9525" cap="rnd" cmpd="sng" algn="ctr">
          <a:solidFill>
            <a:schemeClr val="accent5">
              <a:hueOff val="-4840984"/>
              <a:satOff val="5276"/>
              <a:lumOff val="1275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175835" y="1926053"/>
        <a:ext cx="170151" cy="6254"/>
      </dsp:txXfrm>
    </dsp:sp>
    <dsp:sp modelId="{0717491A-ECB1-CB4A-9F77-43ECC3B146EF}">
      <dsp:nvSpPr>
        <dsp:cNvPr id="0" name=""/>
        <dsp:cNvSpPr/>
      </dsp:nvSpPr>
      <dsp:spPr>
        <a:xfrm>
          <a:off x="3573659" y="1803"/>
          <a:ext cx="2719549" cy="1631729"/>
        </a:xfrm>
        <a:prstGeom prst="rect">
          <a:avLst/>
        </a:prstGeom>
        <a:solidFill>
          <a:schemeClr val="accent5">
            <a:hueOff val="-3872788"/>
            <a:satOff val="4221"/>
            <a:lumOff val="102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260" tIns="139880" rIns="133260" bIns="1398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 err="1"/>
            <a:t>Udeo</a:t>
          </a:r>
          <a:r>
            <a:rPr lang="en-US" sz="1200" b="1" kern="1200" dirty="0"/>
            <a:t> </a:t>
          </a:r>
          <a:r>
            <a:rPr lang="en-US" sz="1200" b="1" kern="1200" dirty="0" err="1"/>
            <a:t>stanovništva</a:t>
          </a:r>
          <a:r>
            <a:rPr lang="en-US" sz="1200" b="1" kern="1200" dirty="0"/>
            <a:t> </a:t>
          </a:r>
          <a:r>
            <a:rPr lang="en-US" sz="1200" b="1" kern="1200" dirty="0" err="1"/>
            <a:t>starijeg</a:t>
          </a:r>
          <a:r>
            <a:rPr lang="en-US" sz="1200" b="1" kern="1200" dirty="0"/>
            <a:t> od 65 </a:t>
          </a:r>
          <a:r>
            <a:rPr lang="en-US" sz="1200" b="1" kern="1200" dirty="0" err="1"/>
            <a:t>godina</a:t>
          </a:r>
          <a:r>
            <a:rPr lang="en-US" sz="1200" b="1" kern="1200" dirty="0"/>
            <a:t> </a:t>
          </a:r>
          <a:r>
            <a:rPr lang="en-US" sz="1200" b="1" kern="1200" dirty="0" err="1"/>
            <a:t>kreće</a:t>
          </a:r>
          <a:r>
            <a:rPr lang="en-US" sz="1200" b="1" kern="1200" dirty="0"/>
            <a:t> se od 21% do </a:t>
          </a:r>
          <a:r>
            <a:rPr lang="en-US" sz="1200" b="1" kern="1200" dirty="0" err="1"/>
            <a:t>gotovo</a:t>
          </a:r>
          <a:r>
            <a:rPr lang="en-US" sz="1200" b="1" kern="1200" dirty="0"/>
            <a:t> 30%, </a:t>
          </a:r>
          <a:r>
            <a:rPr lang="en-US" sz="1200" b="1" kern="1200" dirty="0" err="1"/>
            <a:t>dok</a:t>
          </a:r>
          <a:r>
            <a:rPr lang="en-US" sz="1200" b="1" kern="1200" dirty="0"/>
            <a:t> </a:t>
          </a:r>
          <a:r>
            <a:rPr lang="en-US" sz="1200" b="1" kern="1200" dirty="0" err="1"/>
            <a:t>jednočlana</a:t>
          </a:r>
          <a:r>
            <a:rPr lang="en-US" sz="1200" b="1" kern="1200" dirty="0"/>
            <a:t> </a:t>
          </a:r>
          <a:r>
            <a:rPr lang="en-US" sz="1200" b="1" kern="1200" dirty="0" err="1"/>
            <a:t>domaćinstva</a:t>
          </a:r>
          <a:r>
            <a:rPr lang="en-US" sz="1200" b="1" kern="1200" dirty="0"/>
            <a:t> </a:t>
          </a:r>
          <a:r>
            <a:rPr lang="en-US" sz="1200" b="1" kern="1200" dirty="0" err="1"/>
            <a:t>čine</a:t>
          </a:r>
          <a:r>
            <a:rPr lang="en-US" sz="1200" b="1" kern="1200" dirty="0"/>
            <a:t> </a:t>
          </a:r>
          <a:r>
            <a:rPr lang="en-US" sz="1200" b="1" kern="1200" dirty="0" err="1"/>
            <a:t>približno</a:t>
          </a:r>
          <a:r>
            <a:rPr lang="en-US" sz="1200" b="1" kern="1200" dirty="0"/>
            <a:t> 24–31% </a:t>
          </a:r>
          <a:r>
            <a:rPr lang="en-US" sz="1200" b="1" kern="1200" dirty="0" err="1"/>
            <a:t>svih</a:t>
          </a:r>
          <a:r>
            <a:rPr lang="en-US" sz="1200" b="1" kern="1200" dirty="0"/>
            <a:t> </a:t>
          </a:r>
          <a:r>
            <a:rPr lang="en-US" sz="1200" b="1" kern="1200" dirty="0" err="1"/>
            <a:t>domaćinstava</a:t>
          </a:r>
          <a:r>
            <a:rPr lang="en-US" sz="1200" b="1" kern="1200" dirty="0"/>
            <a:t>. </a:t>
          </a:r>
        </a:p>
      </dsp:txBody>
      <dsp:txXfrm>
        <a:off x="3573659" y="1803"/>
        <a:ext cx="2719549" cy="1631729"/>
      </dsp:txXfrm>
    </dsp:sp>
    <dsp:sp modelId="{8480F89F-53C4-374E-9218-A9C29414324D}">
      <dsp:nvSpPr>
        <dsp:cNvPr id="0" name=""/>
        <dsp:cNvSpPr/>
      </dsp:nvSpPr>
      <dsp:spPr>
        <a:xfrm>
          <a:off x="2946363" y="3029174"/>
          <a:ext cx="5948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94896" y="45720"/>
              </a:lnTo>
            </a:path>
          </a:pathLst>
        </a:custGeom>
        <a:noFill/>
        <a:ln w="9525" cap="rnd" cmpd="sng" algn="ctr">
          <a:solidFill>
            <a:schemeClr val="accent5">
              <a:hueOff val="-9681969"/>
              <a:satOff val="10552"/>
              <a:lumOff val="2549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228174" y="3071766"/>
        <a:ext cx="31274" cy="6254"/>
      </dsp:txXfrm>
    </dsp:sp>
    <dsp:sp modelId="{D96620B3-DE9C-AA4C-A016-9CEB69338201}">
      <dsp:nvSpPr>
        <dsp:cNvPr id="0" name=""/>
        <dsp:cNvSpPr/>
      </dsp:nvSpPr>
      <dsp:spPr>
        <a:xfrm>
          <a:off x="228614" y="2259029"/>
          <a:ext cx="2719549" cy="1631729"/>
        </a:xfrm>
        <a:prstGeom prst="rect">
          <a:avLst/>
        </a:prstGeom>
        <a:solidFill>
          <a:schemeClr val="accent5">
            <a:hueOff val="-7745576"/>
            <a:satOff val="8442"/>
            <a:lumOff val="2039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260" tIns="139880" rIns="133260" bIns="1398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 err="1"/>
            <a:t>Udeo</a:t>
          </a:r>
          <a:r>
            <a:rPr lang="en-US" sz="1200" b="1" kern="1200" dirty="0"/>
            <a:t> </a:t>
          </a:r>
          <a:r>
            <a:rPr lang="en-US" sz="1200" b="1" kern="1200" dirty="0" err="1"/>
            <a:t>energetski</a:t>
          </a:r>
          <a:r>
            <a:rPr lang="en-US" sz="1200" b="1" kern="1200" dirty="0"/>
            <a:t> </a:t>
          </a:r>
          <a:r>
            <a:rPr lang="en-US" sz="1200" b="1" kern="1200" dirty="0" err="1"/>
            <a:t>ugroženih</a:t>
          </a:r>
          <a:r>
            <a:rPr lang="en-US" sz="1200" b="1" kern="1200" dirty="0"/>
            <a:t> </a:t>
          </a:r>
          <a:r>
            <a:rPr lang="en-US" sz="1200" b="1" kern="1200" dirty="0" err="1"/>
            <a:t>kupaca</a:t>
          </a:r>
          <a:r>
            <a:rPr lang="en-US" sz="1200" b="1" kern="1200" dirty="0"/>
            <a:t> </a:t>
          </a:r>
          <a:r>
            <a:rPr lang="en-US" sz="1200" b="1" kern="1200" dirty="0" err="1"/>
            <a:t>kreće</a:t>
          </a:r>
          <a:r>
            <a:rPr lang="en-US" sz="1200" b="1" kern="1200" dirty="0"/>
            <a:t> se od </a:t>
          </a:r>
          <a:r>
            <a:rPr lang="en-US" sz="1200" b="1" kern="1200" dirty="0" err="1"/>
            <a:t>svega</a:t>
          </a:r>
          <a:r>
            <a:rPr lang="en-US" sz="1200" b="1" kern="1200" dirty="0"/>
            <a:t> 2% do </a:t>
          </a:r>
          <a:r>
            <a:rPr lang="en-US" sz="1200" b="1" kern="1200" dirty="0" err="1"/>
            <a:t>preko</a:t>
          </a:r>
          <a:r>
            <a:rPr lang="en-US" sz="1200" b="1" kern="1200" dirty="0"/>
            <a:t> 12% </a:t>
          </a:r>
          <a:r>
            <a:rPr lang="en-US" sz="1200" b="1" kern="1200" dirty="0" err="1"/>
            <a:t>domaćinstava</a:t>
          </a:r>
          <a:r>
            <a:rPr lang="en-US" sz="1200" b="1" kern="1200" dirty="0"/>
            <a:t>, </a:t>
          </a:r>
          <a:r>
            <a:rPr lang="en-US" sz="1200" b="1" kern="1200" dirty="0" err="1"/>
            <a:t>što</a:t>
          </a:r>
          <a:r>
            <a:rPr lang="en-US" sz="1200" b="1" kern="1200" dirty="0"/>
            <a:t> </a:t>
          </a:r>
          <a:r>
            <a:rPr lang="en-US" sz="1200" b="1" kern="1200" dirty="0" err="1"/>
            <a:t>pokazuje</a:t>
          </a:r>
          <a:r>
            <a:rPr lang="en-US" sz="1200" b="1" kern="1200" dirty="0"/>
            <a:t> </a:t>
          </a:r>
          <a:r>
            <a:rPr lang="en-US" sz="1200" b="1" kern="1200" dirty="0" err="1"/>
            <a:t>velike</a:t>
          </a:r>
          <a:r>
            <a:rPr lang="en-US" sz="1200" b="1" kern="1200" dirty="0"/>
            <a:t> </a:t>
          </a:r>
          <a:r>
            <a:rPr lang="en-US" sz="1200" b="1" kern="1200" dirty="0" err="1"/>
            <a:t>razlike</a:t>
          </a:r>
          <a:r>
            <a:rPr lang="en-US" sz="1200" b="1" kern="1200" dirty="0"/>
            <a:t> </a:t>
          </a:r>
          <a:r>
            <a:rPr lang="en-US" sz="1200" b="1" kern="1200" dirty="0" err="1"/>
            <a:t>među</a:t>
          </a:r>
          <a:r>
            <a:rPr lang="en-US" sz="1200" b="1" kern="1200" dirty="0"/>
            <a:t> </a:t>
          </a:r>
          <a:r>
            <a:rPr lang="en-US" sz="1200" b="1" kern="1200" dirty="0" err="1"/>
            <a:t>opštinama</a:t>
          </a:r>
          <a:r>
            <a:rPr lang="en-US" sz="1200" b="1" kern="1200" dirty="0"/>
            <a:t>, </a:t>
          </a:r>
          <a:r>
            <a:rPr lang="en-US" sz="1200" b="1" kern="1200" dirty="0" err="1"/>
            <a:t>ali</a:t>
          </a:r>
          <a:r>
            <a:rPr lang="en-US" sz="1200" b="1" kern="1200" dirty="0"/>
            <a:t> </a:t>
          </a:r>
          <a:r>
            <a:rPr lang="en-US" sz="1200" b="1" kern="1200" dirty="0" err="1"/>
            <a:t>i</a:t>
          </a:r>
          <a:r>
            <a:rPr lang="en-US" sz="1200" b="1" kern="1200" dirty="0"/>
            <a:t> </a:t>
          </a:r>
          <a:r>
            <a:rPr lang="en-US" sz="1200" b="1" kern="1200" dirty="0" err="1"/>
            <a:t>ograničenja</a:t>
          </a:r>
          <a:r>
            <a:rPr lang="en-US" sz="1200" b="1" kern="1200" dirty="0"/>
            <a:t> </a:t>
          </a:r>
          <a:r>
            <a:rPr lang="en-US" sz="1200" b="1" kern="1200" dirty="0" err="1"/>
            <a:t>administrativnog</a:t>
          </a:r>
          <a:r>
            <a:rPr lang="en-US" sz="1200" b="1" kern="1200" dirty="0"/>
            <a:t> </a:t>
          </a:r>
          <a:r>
            <a:rPr lang="en-US" sz="1200" b="1" kern="1200" dirty="0" err="1"/>
            <a:t>pokazatelja</a:t>
          </a:r>
          <a:r>
            <a:rPr lang="en-US" sz="1200" b="1" kern="1200" dirty="0"/>
            <a:t>. </a:t>
          </a:r>
        </a:p>
      </dsp:txBody>
      <dsp:txXfrm>
        <a:off x="228614" y="2259029"/>
        <a:ext cx="2719549" cy="1631729"/>
      </dsp:txXfrm>
    </dsp:sp>
    <dsp:sp modelId="{79884B50-A017-9049-A2E2-4C38F6C67B43}">
      <dsp:nvSpPr>
        <dsp:cNvPr id="0" name=""/>
        <dsp:cNvSpPr/>
      </dsp:nvSpPr>
      <dsp:spPr>
        <a:xfrm>
          <a:off x="1588388" y="3888958"/>
          <a:ext cx="3345045" cy="594896"/>
        </a:xfrm>
        <a:custGeom>
          <a:avLst/>
          <a:gdLst/>
          <a:ahLst/>
          <a:cxnLst/>
          <a:rect l="0" t="0" r="0" b="0"/>
          <a:pathLst>
            <a:path>
              <a:moveTo>
                <a:pt x="3345045" y="0"/>
              </a:moveTo>
              <a:lnTo>
                <a:pt x="3345045" y="314548"/>
              </a:lnTo>
              <a:lnTo>
                <a:pt x="0" y="314548"/>
              </a:lnTo>
              <a:lnTo>
                <a:pt x="0" y="594896"/>
              </a:lnTo>
            </a:path>
          </a:pathLst>
        </a:custGeom>
        <a:noFill/>
        <a:ln w="9525" cap="rnd" cmpd="sng" algn="ctr">
          <a:solidFill>
            <a:schemeClr val="accent5">
              <a:hueOff val="-14522953"/>
              <a:satOff val="15828"/>
              <a:lumOff val="3824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175835" y="4183279"/>
        <a:ext cx="170151" cy="6254"/>
      </dsp:txXfrm>
    </dsp:sp>
    <dsp:sp modelId="{DE5CA923-621D-4945-865D-CE53A621EBD5}">
      <dsp:nvSpPr>
        <dsp:cNvPr id="0" name=""/>
        <dsp:cNvSpPr/>
      </dsp:nvSpPr>
      <dsp:spPr>
        <a:xfrm>
          <a:off x="3573659" y="2259029"/>
          <a:ext cx="2719549" cy="1631729"/>
        </a:xfrm>
        <a:prstGeom prst="rect">
          <a:avLst/>
        </a:prstGeom>
        <a:solidFill>
          <a:schemeClr val="accent5">
            <a:hueOff val="-11618363"/>
            <a:satOff val="12662"/>
            <a:lumOff val="3059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260" tIns="139880" rIns="133260" bIns="1398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 err="1"/>
            <a:t>Sve</a:t>
          </a:r>
          <a:r>
            <a:rPr lang="en-US" sz="1200" b="1" kern="1200" dirty="0"/>
            <a:t> </a:t>
          </a:r>
          <a:r>
            <a:rPr lang="en-US" sz="1200" b="1" kern="1200" dirty="0" err="1"/>
            <a:t>opštine</a:t>
          </a:r>
          <a:r>
            <a:rPr lang="en-US" sz="1200" b="1" kern="1200" dirty="0"/>
            <a:t> </a:t>
          </a:r>
          <a:r>
            <a:rPr lang="en-US" sz="1200" b="1" kern="1200" dirty="0" err="1"/>
            <a:t>sprovode</a:t>
          </a:r>
          <a:r>
            <a:rPr lang="en-US" sz="1200" b="1" kern="1200" dirty="0"/>
            <a:t> </a:t>
          </a:r>
          <a:r>
            <a:rPr lang="en-US" sz="1200" b="1" kern="1200" dirty="0" err="1"/>
            <a:t>programe</a:t>
          </a:r>
          <a:r>
            <a:rPr lang="en-US" sz="1200" b="1" kern="1200" dirty="0"/>
            <a:t> </a:t>
          </a:r>
          <a:r>
            <a:rPr lang="en-US" sz="1200" b="1" kern="1200" dirty="0" err="1"/>
            <a:t>energetske</a:t>
          </a:r>
          <a:r>
            <a:rPr lang="en-US" sz="1200" b="1" kern="1200" dirty="0"/>
            <a:t> </a:t>
          </a:r>
          <a:r>
            <a:rPr lang="en-US" sz="1200" b="1" kern="1200" dirty="0" err="1"/>
            <a:t>efikasnosti</a:t>
          </a:r>
          <a:r>
            <a:rPr lang="en-US" sz="1200" b="1" kern="1200" dirty="0"/>
            <a:t>, </a:t>
          </a:r>
          <a:r>
            <a:rPr lang="en-US" sz="1200" b="1" kern="1200" dirty="0" err="1"/>
            <a:t>ali</a:t>
          </a:r>
          <a:r>
            <a:rPr lang="en-US" sz="1200" b="1" kern="1200" dirty="0"/>
            <a:t> </a:t>
          </a:r>
          <a:r>
            <a:rPr lang="en-US" sz="1200" b="1" kern="1200" dirty="0" err="1"/>
            <a:t>nijedna</a:t>
          </a:r>
          <a:r>
            <a:rPr lang="en-US" sz="1200" b="1" kern="1200" dirty="0"/>
            <a:t> </a:t>
          </a:r>
          <a:r>
            <a:rPr lang="en-US" sz="1200" b="1" kern="1200" dirty="0" err="1"/>
            <a:t>nema</a:t>
          </a:r>
          <a:r>
            <a:rPr lang="en-US" sz="1200" b="1" kern="1200" dirty="0"/>
            <a:t> </a:t>
          </a:r>
          <a:r>
            <a:rPr lang="en-US" sz="1200" b="1" kern="1200" dirty="0" err="1"/>
            <a:t>posebnu</a:t>
          </a:r>
          <a:r>
            <a:rPr lang="en-US" sz="1200" b="1" kern="1200" dirty="0"/>
            <a:t> </a:t>
          </a:r>
          <a:r>
            <a:rPr lang="en-US" sz="1200" b="1" kern="1200" dirty="0" err="1"/>
            <a:t>strategiju</a:t>
          </a:r>
          <a:r>
            <a:rPr lang="en-US" sz="1200" b="1" kern="1200" dirty="0"/>
            <a:t> za </a:t>
          </a:r>
          <a:r>
            <a:rPr lang="en-US" sz="1200" b="1" kern="1200" dirty="0" err="1"/>
            <a:t>energetsko</a:t>
          </a:r>
          <a:r>
            <a:rPr lang="en-US" sz="1200" b="1" kern="1200" dirty="0"/>
            <a:t> </a:t>
          </a:r>
          <a:r>
            <a:rPr lang="en-US" sz="1200" b="1" kern="1200" dirty="0" err="1"/>
            <a:t>siromaštvo</a:t>
          </a:r>
          <a:r>
            <a:rPr lang="en-US" sz="1200" b="1" kern="1200" dirty="0"/>
            <a:t>, a </a:t>
          </a:r>
          <a:r>
            <a:rPr lang="en-US" sz="1200" b="1" kern="1200" dirty="0" err="1"/>
            <a:t>finansiranje</a:t>
          </a:r>
          <a:r>
            <a:rPr lang="en-US" sz="1200" b="1" kern="1200" dirty="0"/>
            <a:t> </a:t>
          </a:r>
          <a:r>
            <a:rPr lang="en-US" sz="1200" b="1" kern="1200" dirty="0" err="1"/>
            <a:t>često</a:t>
          </a:r>
          <a:r>
            <a:rPr lang="en-US" sz="1200" b="1" kern="1200" dirty="0"/>
            <a:t> </a:t>
          </a:r>
          <a:r>
            <a:rPr lang="en-US" sz="1200" b="1" kern="1200" dirty="0" err="1"/>
            <a:t>više</a:t>
          </a:r>
          <a:r>
            <a:rPr lang="en-US" sz="1200" b="1" kern="1200" dirty="0"/>
            <a:t> </a:t>
          </a:r>
          <a:r>
            <a:rPr lang="en-US" sz="1200" b="1" kern="1200" dirty="0" err="1"/>
            <a:t>zavisi</a:t>
          </a:r>
          <a:r>
            <a:rPr lang="en-US" sz="1200" b="1" kern="1200" dirty="0"/>
            <a:t> od </a:t>
          </a:r>
          <a:r>
            <a:rPr lang="en-US" sz="1200" b="1" kern="1200" dirty="0" err="1"/>
            <a:t>administrativnih</a:t>
          </a:r>
          <a:r>
            <a:rPr lang="en-US" sz="1200" b="1" kern="1200" dirty="0"/>
            <a:t> </a:t>
          </a:r>
          <a:r>
            <a:rPr lang="en-US" sz="1200" b="1" kern="1200" dirty="0" err="1"/>
            <a:t>kapaciteta</a:t>
          </a:r>
          <a:r>
            <a:rPr lang="en-US" sz="1200" b="1" kern="1200" dirty="0"/>
            <a:t> </a:t>
          </a:r>
          <a:r>
            <a:rPr lang="en-US" sz="1200" b="1" kern="1200" dirty="0" err="1"/>
            <a:t>nego</a:t>
          </a:r>
          <a:r>
            <a:rPr lang="en-US" sz="1200" b="1" kern="1200" dirty="0"/>
            <a:t> od </a:t>
          </a:r>
          <a:r>
            <a:rPr lang="en-US" sz="1200" b="1" kern="1200" dirty="0" err="1"/>
            <a:t>nivoa</a:t>
          </a:r>
          <a:r>
            <a:rPr lang="en-US" sz="1200" b="1" kern="1200" dirty="0"/>
            <a:t> </a:t>
          </a:r>
          <a:r>
            <a:rPr lang="en-US" sz="1200" b="1" kern="1200" dirty="0" err="1"/>
            <a:t>potrebe</a:t>
          </a:r>
          <a:r>
            <a:rPr lang="en-US" sz="1200" b="1" kern="1200" dirty="0"/>
            <a:t>. </a:t>
          </a:r>
        </a:p>
      </dsp:txBody>
      <dsp:txXfrm>
        <a:off x="3573659" y="2259029"/>
        <a:ext cx="2719549" cy="1631729"/>
      </dsp:txXfrm>
    </dsp:sp>
    <dsp:sp modelId="{92ABA533-5589-F74E-B097-4FB0246CECB1}">
      <dsp:nvSpPr>
        <dsp:cNvPr id="0" name=""/>
        <dsp:cNvSpPr/>
      </dsp:nvSpPr>
      <dsp:spPr>
        <a:xfrm>
          <a:off x="2946363" y="5286399"/>
          <a:ext cx="5948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94896" y="45720"/>
              </a:lnTo>
            </a:path>
          </a:pathLst>
        </a:custGeom>
        <a:noFill/>
        <a:ln w="9525" cap="rnd" cmpd="sng" algn="ctr">
          <a:solidFill>
            <a:schemeClr val="accent5">
              <a:hueOff val="-19363938"/>
              <a:satOff val="21104"/>
              <a:lumOff val="5098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228174" y="5328992"/>
        <a:ext cx="31274" cy="6254"/>
      </dsp:txXfrm>
    </dsp:sp>
    <dsp:sp modelId="{550FA72E-0FF6-FB45-849C-C8623A14DFC1}">
      <dsp:nvSpPr>
        <dsp:cNvPr id="0" name=""/>
        <dsp:cNvSpPr/>
      </dsp:nvSpPr>
      <dsp:spPr>
        <a:xfrm>
          <a:off x="228614" y="4516255"/>
          <a:ext cx="2719549" cy="1631729"/>
        </a:xfrm>
        <a:prstGeom prst="rect">
          <a:avLst/>
        </a:prstGeom>
        <a:solidFill>
          <a:schemeClr val="accent5">
            <a:hueOff val="-15491151"/>
            <a:satOff val="16883"/>
            <a:lumOff val="4078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260" tIns="139880" rIns="133260" bIns="1398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 err="1"/>
            <a:t>Najveći</a:t>
          </a:r>
          <a:r>
            <a:rPr lang="en-US" sz="1200" b="1" kern="1200" dirty="0"/>
            <a:t> </a:t>
          </a:r>
          <a:r>
            <a:rPr lang="en-US" sz="1200" b="1" kern="1200" dirty="0" err="1"/>
            <a:t>izazov</a:t>
          </a:r>
          <a:r>
            <a:rPr lang="en-US" sz="1200" b="1" kern="1200" dirty="0"/>
            <a:t> </a:t>
          </a:r>
          <a:r>
            <a:rPr lang="en-US" sz="1200" b="1" kern="1200" dirty="0" err="1"/>
            <a:t>nije</a:t>
          </a:r>
          <a:r>
            <a:rPr lang="en-US" sz="1200" b="1" kern="1200" dirty="0"/>
            <a:t> </a:t>
          </a:r>
          <a:r>
            <a:rPr lang="en-US" sz="1200" b="1" kern="1200" dirty="0" err="1"/>
            <a:t>odsustvo</a:t>
          </a:r>
          <a:r>
            <a:rPr lang="en-US" sz="1200" b="1" kern="1200" dirty="0"/>
            <a:t> </a:t>
          </a:r>
          <a:r>
            <a:rPr lang="en-US" sz="1200" b="1" kern="1200" dirty="0" err="1"/>
            <a:t>mera</a:t>
          </a:r>
          <a:r>
            <a:rPr lang="en-US" sz="1200" b="1" kern="1200" dirty="0"/>
            <a:t>, </a:t>
          </a:r>
          <a:r>
            <a:rPr lang="en-US" sz="1200" b="1" kern="1200" dirty="0" err="1"/>
            <a:t>već</a:t>
          </a:r>
          <a:r>
            <a:rPr lang="en-US" sz="1200" b="1" kern="1200" dirty="0"/>
            <a:t> </a:t>
          </a:r>
          <a:r>
            <a:rPr lang="en-US" sz="1200" b="1" kern="1200" dirty="0" err="1"/>
            <a:t>njihovo</a:t>
          </a:r>
          <a:r>
            <a:rPr lang="en-US" sz="1200" b="1" kern="1200" dirty="0"/>
            <a:t> </a:t>
          </a:r>
          <a:r>
            <a:rPr lang="en-US" sz="1200" b="1" kern="1200" dirty="0" err="1"/>
            <a:t>ciljano</a:t>
          </a:r>
          <a:r>
            <a:rPr lang="en-US" sz="1200" b="1" kern="1200" dirty="0"/>
            <a:t> </a:t>
          </a:r>
          <a:r>
            <a:rPr lang="en-US" sz="1200" b="1" kern="1200" dirty="0" err="1"/>
            <a:t>usmeravanje</a:t>
          </a:r>
          <a:r>
            <a:rPr lang="en-US" sz="1200" b="1" kern="1200" dirty="0"/>
            <a:t>. </a:t>
          </a:r>
          <a:r>
            <a:rPr lang="en-US" sz="1200" b="1" kern="1200" dirty="0" err="1"/>
            <a:t>Najranjivija</a:t>
          </a:r>
          <a:r>
            <a:rPr lang="en-US" sz="1200" b="1" kern="1200" dirty="0"/>
            <a:t> </a:t>
          </a:r>
          <a:r>
            <a:rPr lang="en-US" sz="1200" b="1" kern="1200" dirty="0" err="1"/>
            <a:t>domaćinstva</a:t>
          </a:r>
          <a:r>
            <a:rPr lang="en-US" sz="1200" b="1" kern="1200" dirty="0"/>
            <a:t> </a:t>
          </a:r>
          <a:r>
            <a:rPr lang="en-US" sz="1200" b="1" kern="1200" dirty="0" err="1"/>
            <a:t>nisu</a:t>
          </a:r>
          <a:r>
            <a:rPr lang="en-US" sz="1200" b="1" kern="1200" dirty="0"/>
            <a:t> </a:t>
          </a:r>
          <a:r>
            <a:rPr lang="en-US" sz="1200" b="1" kern="1200" dirty="0" err="1"/>
            <a:t>nužno</a:t>
          </a:r>
          <a:r>
            <a:rPr lang="en-US" sz="1200" b="1" kern="1200" dirty="0"/>
            <a:t> </a:t>
          </a:r>
          <a:r>
            <a:rPr lang="en-US" sz="1200" b="1" kern="1200" dirty="0" err="1"/>
            <a:t>ona</a:t>
          </a:r>
          <a:r>
            <a:rPr lang="en-US" sz="1200" b="1" kern="1200" dirty="0"/>
            <a:t> </a:t>
          </a:r>
          <a:r>
            <a:rPr lang="en-US" sz="1200" b="1" kern="1200" dirty="0" err="1"/>
            <a:t>sa</a:t>
          </a:r>
          <a:r>
            <a:rPr lang="en-US" sz="1200" b="1" kern="1200" dirty="0"/>
            <a:t> </a:t>
          </a:r>
          <a:r>
            <a:rPr lang="en-US" sz="1200" b="1" kern="1200" dirty="0" err="1"/>
            <a:t>najnižim</a:t>
          </a:r>
          <a:r>
            <a:rPr lang="en-US" sz="1200" b="1" kern="1200" dirty="0"/>
            <a:t> </a:t>
          </a:r>
          <a:r>
            <a:rPr lang="en-US" sz="1200" b="1" kern="1200" dirty="0" err="1"/>
            <a:t>prihodima</a:t>
          </a:r>
          <a:r>
            <a:rPr lang="en-US" sz="1200" b="1" kern="1200" dirty="0"/>
            <a:t>, </a:t>
          </a:r>
          <a:r>
            <a:rPr lang="en-US" sz="1200" b="1" kern="1200" dirty="0" err="1"/>
            <a:t>već</a:t>
          </a:r>
          <a:r>
            <a:rPr lang="en-US" sz="1200" b="1" kern="1200" dirty="0"/>
            <a:t> </a:t>
          </a:r>
          <a:r>
            <a:rPr lang="en-US" sz="1200" b="1" kern="1200" dirty="0" err="1"/>
            <a:t>ona</a:t>
          </a:r>
          <a:r>
            <a:rPr lang="en-US" sz="1200" b="1" kern="1200" dirty="0"/>
            <a:t> </a:t>
          </a:r>
          <a:r>
            <a:rPr lang="en-US" sz="1200" b="1" kern="1200" dirty="0" err="1"/>
            <a:t>kod</a:t>
          </a:r>
          <a:r>
            <a:rPr lang="en-US" sz="1200" b="1" kern="1200" dirty="0"/>
            <a:t> </a:t>
          </a:r>
          <a:r>
            <a:rPr lang="en-US" sz="1200" b="1" kern="1200" dirty="0" err="1"/>
            <a:t>kojih</a:t>
          </a:r>
          <a:r>
            <a:rPr lang="en-US" sz="1200" b="1" kern="1200" dirty="0"/>
            <a:t> se </a:t>
          </a:r>
          <a:r>
            <a:rPr lang="en-US" sz="1200" b="1" kern="1200" dirty="0" err="1"/>
            <a:t>istovremeno</a:t>
          </a:r>
          <a:r>
            <a:rPr lang="en-US" sz="1200" b="1" kern="1200" dirty="0"/>
            <a:t> </a:t>
          </a:r>
          <a:r>
            <a:rPr lang="en-US" sz="1200" b="1" kern="1200" dirty="0" err="1"/>
            <a:t>prepliću</a:t>
          </a:r>
          <a:r>
            <a:rPr lang="en-US" sz="1200" b="1" kern="1200" dirty="0"/>
            <a:t> starost, </a:t>
          </a:r>
          <a:r>
            <a:rPr lang="en-US" sz="1200" b="1" kern="1200" dirty="0" err="1"/>
            <a:t>ruralnost</a:t>
          </a:r>
          <a:r>
            <a:rPr lang="en-US" sz="1200" b="1" kern="1200" dirty="0"/>
            <a:t>, </a:t>
          </a:r>
          <a:r>
            <a:rPr lang="en-US" sz="1200" b="1" kern="1200" dirty="0" err="1"/>
            <a:t>energetski</a:t>
          </a:r>
          <a:r>
            <a:rPr lang="en-US" sz="1200" b="1" kern="1200" dirty="0"/>
            <a:t> </a:t>
          </a:r>
          <a:r>
            <a:rPr lang="en-US" sz="1200" b="1" kern="1200" dirty="0" err="1"/>
            <a:t>neefikasan</a:t>
          </a:r>
          <a:r>
            <a:rPr lang="en-US" sz="1200" b="1" kern="1200" dirty="0"/>
            <a:t> </a:t>
          </a:r>
          <a:r>
            <a:rPr lang="en-US" sz="1200" b="1" kern="1200" dirty="0" err="1"/>
            <a:t>objekat</a:t>
          </a:r>
          <a:r>
            <a:rPr lang="en-US" sz="1200" b="1" kern="1200" dirty="0"/>
            <a:t> </a:t>
          </a:r>
          <a:r>
            <a:rPr lang="en-US" sz="1200" b="1" kern="1200" dirty="0" err="1"/>
            <a:t>i</a:t>
          </a:r>
          <a:r>
            <a:rPr lang="en-US" sz="1200" b="1" kern="1200" dirty="0"/>
            <a:t> </a:t>
          </a:r>
          <a:r>
            <a:rPr lang="en-US" sz="1200" b="1" kern="1200" dirty="0" err="1"/>
            <a:t>oslanjanje</a:t>
          </a:r>
          <a:r>
            <a:rPr lang="en-US" sz="1200" b="1" kern="1200" dirty="0"/>
            <a:t> </a:t>
          </a:r>
          <a:r>
            <a:rPr lang="en-US" sz="1200" b="1" kern="1200" dirty="0" err="1"/>
            <a:t>na</a:t>
          </a:r>
          <a:r>
            <a:rPr lang="en-US" sz="1200" b="1" kern="1200" dirty="0"/>
            <a:t> </a:t>
          </a:r>
          <a:r>
            <a:rPr lang="en-US" sz="1200" b="1" kern="1200" dirty="0" err="1"/>
            <a:t>čvrsta</a:t>
          </a:r>
          <a:r>
            <a:rPr lang="en-US" sz="1200" b="1" kern="1200" dirty="0"/>
            <a:t> </a:t>
          </a:r>
          <a:r>
            <a:rPr lang="en-US" sz="1200" b="1" kern="1200" dirty="0" err="1"/>
            <a:t>goriva</a:t>
          </a:r>
          <a:r>
            <a:rPr lang="en-US" sz="1200" b="1" kern="1200" dirty="0"/>
            <a:t>.</a:t>
          </a:r>
        </a:p>
      </dsp:txBody>
      <dsp:txXfrm>
        <a:off x="228614" y="4516255"/>
        <a:ext cx="2719549" cy="1631729"/>
      </dsp:txXfrm>
    </dsp:sp>
    <dsp:sp modelId="{A5919B3E-A19B-294B-85E2-6327AE9CB3A7}">
      <dsp:nvSpPr>
        <dsp:cNvPr id="0" name=""/>
        <dsp:cNvSpPr/>
      </dsp:nvSpPr>
      <dsp:spPr>
        <a:xfrm>
          <a:off x="3573659" y="4516255"/>
          <a:ext cx="2719549" cy="1631729"/>
        </a:xfrm>
        <a:prstGeom prst="rect">
          <a:avLst/>
        </a:prstGeom>
        <a:solidFill>
          <a:schemeClr val="accent5">
            <a:hueOff val="-19363938"/>
            <a:satOff val="21104"/>
            <a:lumOff val="5098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260" tIns="139880" rIns="133260" bIns="1398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U 6 od 9 </a:t>
          </a:r>
          <a:r>
            <a:rPr lang="en-US" sz="1200" b="1" kern="1200" dirty="0" err="1"/>
            <a:t>opština</a:t>
          </a:r>
          <a:r>
            <a:rPr lang="en-US" sz="1200" b="1" kern="1200" dirty="0"/>
            <a:t> </a:t>
          </a:r>
          <a:r>
            <a:rPr lang="en-US" sz="1200" b="1" kern="1200" dirty="0" err="1"/>
            <a:t>više</a:t>
          </a:r>
          <a:r>
            <a:rPr lang="en-US" sz="1200" b="1" kern="1200" dirty="0"/>
            <a:t> od </a:t>
          </a:r>
          <a:r>
            <a:rPr lang="en-US" sz="1200" b="1" kern="1200" dirty="0" err="1"/>
            <a:t>polovine</a:t>
          </a:r>
          <a:r>
            <a:rPr lang="en-US" sz="1200" b="1" kern="1200" dirty="0"/>
            <a:t> </a:t>
          </a:r>
          <a:r>
            <a:rPr lang="en-US" sz="1200" b="1" kern="1200" dirty="0" err="1"/>
            <a:t>domaćinstava</a:t>
          </a:r>
          <a:r>
            <a:rPr lang="en-US" sz="1200" b="1" kern="1200" dirty="0"/>
            <a:t> </a:t>
          </a:r>
          <a:r>
            <a:rPr lang="en-US" sz="1200" b="1" kern="1200" dirty="0" err="1"/>
            <a:t>koristi</a:t>
          </a:r>
          <a:r>
            <a:rPr lang="en-US" sz="1200" b="1" kern="1200" dirty="0"/>
            <a:t> </a:t>
          </a:r>
          <a:r>
            <a:rPr lang="en-US" sz="1200" b="1" kern="1200" dirty="0" err="1"/>
            <a:t>individualna</a:t>
          </a:r>
          <a:r>
            <a:rPr lang="en-US" sz="1200" b="1" kern="1200" dirty="0"/>
            <a:t> </a:t>
          </a:r>
          <a:r>
            <a:rPr lang="en-US" sz="1200" b="1" kern="1200" dirty="0" err="1"/>
            <a:t>ložišta</a:t>
          </a:r>
          <a:r>
            <a:rPr lang="en-US" sz="1200" b="1" kern="1200" dirty="0"/>
            <a:t> </a:t>
          </a:r>
          <a:r>
            <a:rPr lang="en-US" sz="1200" b="1" kern="1200" dirty="0" err="1"/>
            <a:t>na</a:t>
          </a:r>
          <a:r>
            <a:rPr lang="en-US" sz="1200" b="1" kern="1200" dirty="0"/>
            <a:t> </a:t>
          </a:r>
          <a:r>
            <a:rPr lang="en-US" sz="1200" b="1" kern="1200" dirty="0" err="1"/>
            <a:t>drva</a:t>
          </a:r>
          <a:r>
            <a:rPr lang="en-US" sz="1200" b="1" kern="1200" dirty="0"/>
            <a:t> </a:t>
          </a:r>
          <a:r>
            <a:rPr lang="en-US" sz="1200" b="1" kern="1200" dirty="0" err="1"/>
            <a:t>kao</a:t>
          </a:r>
          <a:r>
            <a:rPr lang="en-US" sz="1200" b="1" kern="1200" dirty="0"/>
            <a:t> </a:t>
          </a:r>
          <a:r>
            <a:rPr lang="en-US" sz="1200" b="1" kern="1200" dirty="0" err="1"/>
            <a:t>dominantan</a:t>
          </a:r>
          <a:r>
            <a:rPr lang="en-US" sz="1200" b="1" kern="1200" dirty="0"/>
            <a:t> </a:t>
          </a:r>
          <a:r>
            <a:rPr lang="en-US" sz="1200" b="1" kern="1200" dirty="0" err="1"/>
            <a:t>način</a:t>
          </a:r>
          <a:r>
            <a:rPr lang="en-US" sz="1200" b="1" kern="1200" dirty="0"/>
            <a:t> </a:t>
          </a:r>
          <a:r>
            <a:rPr lang="en-US" sz="1200" b="1" kern="1200" dirty="0" err="1"/>
            <a:t>grejanja</a:t>
          </a:r>
          <a:r>
            <a:rPr lang="en-US" sz="1200" b="1" kern="1200" dirty="0"/>
            <a:t>.</a:t>
          </a:r>
        </a:p>
      </dsp:txBody>
      <dsp:txXfrm>
        <a:off x="3573659" y="4516255"/>
        <a:ext cx="2719549" cy="16317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C13628-A59F-014C-88A8-C2CE422F7046}" type="datetimeFigureOut">
              <a:rPr lang="en-US" smtClean="0"/>
              <a:t>6/24/26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A0C8B5-CCB4-7448-9FFB-406DCB9C8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083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A0C8B5-CCB4-7448-9FFB-406DCB9C8AE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A0C8B5-CCB4-7448-9FFB-406DCB9C8AE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8862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9D459D-3155-A4B7-1B8C-8E6A2C45EE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BBCA19-054F-9B81-F9DA-5AC0C5EEF0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3E6E8C-8602-A6AC-4414-F33EE3B66B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75AF3D-640F-448C-F63F-85BB3AE891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A0C8B5-CCB4-7448-9FFB-406DCB9C8AE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4742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83D36-9DB4-8810-1126-E2255521E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93E442-7106-2949-904A-DAE2AAD827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14C8EA-662F-D817-3794-9A4D301DF8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605B64-7A37-FDDC-8A93-6A7E28E8D6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A0C8B5-CCB4-7448-9FFB-406DCB9C8AE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005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A0C8B5-CCB4-7448-9FFB-406DCB9C8AE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5022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A0C8B5-CCB4-7448-9FFB-406DCB9C8AEB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8613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3D6BEBB6-8887-CE42-AFEA-530C62D14516}" type="datetimeFigureOut">
              <a:rPr lang="en-US" smtClean="0"/>
              <a:t>6/24/26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180968A6-CA99-FD41-B54C-704A13B1A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2907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BEBB6-8887-CE42-AFEA-530C62D14516}" type="datetimeFigureOut">
              <a:rPr lang="en-US" smtClean="0"/>
              <a:t>6/24/26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968A6-CA99-FD41-B54C-704A13B1A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667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BEBB6-8887-CE42-AFEA-530C62D14516}" type="datetimeFigureOut">
              <a:rPr lang="en-US" smtClean="0"/>
              <a:t>6/24/26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968A6-CA99-FD41-B54C-704A13B1A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578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BEBB6-8887-CE42-AFEA-530C62D14516}" type="datetimeFigureOut">
              <a:rPr lang="en-US" smtClean="0"/>
              <a:t>6/24/26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968A6-CA99-FD41-B54C-704A13B1A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472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BEBB6-8887-CE42-AFEA-530C62D14516}" type="datetimeFigureOut">
              <a:rPr lang="en-US" smtClean="0"/>
              <a:t>6/24/26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968A6-CA99-FD41-B54C-704A13B1A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173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BEBB6-8887-CE42-AFEA-530C62D14516}" type="datetimeFigureOut">
              <a:rPr lang="en-US" smtClean="0"/>
              <a:t>6/24/26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968A6-CA99-FD41-B54C-704A13B1A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132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BEBB6-8887-CE42-AFEA-530C62D14516}" type="datetimeFigureOut">
              <a:rPr lang="en-US" smtClean="0"/>
              <a:t>6/24/26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968A6-CA99-FD41-B54C-704A13B1A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917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BEBB6-8887-CE42-AFEA-530C62D14516}" type="datetimeFigureOut">
              <a:rPr lang="en-US" smtClean="0"/>
              <a:t>6/24/26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968A6-CA99-FD41-B54C-704A13B1A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632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BEBB6-8887-CE42-AFEA-530C62D14516}" type="datetimeFigureOut">
              <a:rPr lang="en-US" smtClean="0"/>
              <a:t>6/24/26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968A6-CA99-FD41-B54C-704A13B1A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869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BEBB6-8887-CE42-AFEA-530C62D14516}" type="datetimeFigureOut">
              <a:rPr lang="en-US" smtClean="0"/>
              <a:t>6/24/26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968A6-CA99-FD41-B54C-704A13B1A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591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BEBB6-8887-CE42-AFEA-530C62D14516}" type="datetimeFigureOut">
              <a:rPr lang="en-US" smtClean="0"/>
              <a:t>6/24/26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968A6-CA99-FD41-B54C-704A13B1A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9033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BEBB6-8887-CE42-AFEA-530C62D14516}" type="datetimeFigureOut">
              <a:rPr lang="en-US" smtClean="0"/>
              <a:t>6/24/26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968A6-CA99-FD41-B54C-704A13B1A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233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BEBB6-8887-CE42-AFEA-530C62D14516}" type="datetimeFigureOut">
              <a:rPr lang="en-US" smtClean="0"/>
              <a:t>6/24/26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968A6-CA99-FD41-B54C-704A13B1A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760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BEBB6-8887-CE42-AFEA-530C62D14516}" type="datetimeFigureOut">
              <a:rPr lang="en-US" smtClean="0"/>
              <a:t>6/24/26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968A6-CA99-FD41-B54C-704A13B1A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1568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BEBB6-8887-CE42-AFEA-530C62D14516}" type="datetimeFigureOut">
              <a:rPr lang="en-US" smtClean="0"/>
              <a:t>6/24/26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968A6-CA99-FD41-B54C-704A13B1A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8145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BEBB6-8887-CE42-AFEA-530C62D14516}" type="datetimeFigureOut">
              <a:rPr lang="en-US" smtClean="0"/>
              <a:t>6/24/26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968A6-CA99-FD41-B54C-704A13B1A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8346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BEBB6-8887-CE42-AFEA-530C62D14516}" type="datetimeFigureOut">
              <a:rPr lang="en-US" smtClean="0"/>
              <a:t>6/24/26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968A6-CA99-FD41-B54C-704A13B1A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647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D6BEBB6-8887-CE42-AFEA-530C62D14516}" type="datetimeFigureOut">
              <a:rPr lang="en-US" smtClean="0"/>
              <a:t>6/24/26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80968A6-CA99-FD41-B54C-704A13B1A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80589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  <p:sldLayoutId id="2147483819" r:id="rId12"/>
    <p:sldLayoutId id="2147483820" r:id="rId13"/>
    <p:sldLayoutId id="2147483821" r:id="rId14"/>
    <p:sldLayoutId id="2147483822" r:id="rId15"/>
    <p:sldLayoutId id="2147483823" r:id="rId16"/>
    <p:sldLayoutId id="214748382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1.jpeg"/><Relationship Id="rId7" Type="http://schemas.openxmlformats.org/officeDocument/2006/relationships/image" Target="../media/image7.gif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gif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gif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gif"/><Relationship Id="rId5" Type="http://schemas.openxmlformats.org/officeDocument/2006/relationships/image" Target="../media/image10.gif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sv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sv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sv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svg"/><Relationship Id="rId5" Type="http://schemas.openxmlformats.org/officeDocument/2006/relationships/image" Target="../media/image24.svg"/><Relationship Id="rId4" Type="http://schemas.openxmlformats.org/officeDocument/2006/relationships/image" Target="../media/image23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svg"/><Relationship Id="rId5" Type="http://schemas.openxmlformats.org/officeDocument/2006/relationships/image" Target="../media/image24.svg"/><Relationship Id="rId4" Type="http://schemas.openxmlformats.org/officeDocument/2006/relationships/image" Target="../media/image23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7" Type="http://schemas.openxmlformats.org/officeDocument/2006/relationships/image" Target="../media/image26.svg"/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svg"/><Relationship Id="rId5" Type="http://schemas.openxmlformats.org/officeDocument/2006/relationships/image" Target="../media/image24.svg"/><Relationship Id="rId4" Type="http://schemas.openxmlformats.org/officeDocument/2006/relationships/image" Target="../media/image23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1.svg"/><Relationship Id="rId7" Type="http://schemas.openxmlformats.org/officeDocument/2006/relationships/image" Target="../media/image2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svg"/><Relationship Id="rId5" Type="http://schemas.openxmlformats.org/officeDocument/2006/relationships/image" Target="../media/image23.svg"/><Relationship Id="rId4" Type="http://schemas.openxmlformats.org/officeDocument/2006/relationships/image" Target="../media/image22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7" Type="http://schemas.openxmlformats.org/officeDocument/2006/relationships/image" Target="../media/image25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svg"/><Relationship Id="rId5" Type="http://schemas.openxmlformats.org/officeDocument/2006/relationships/image" Target="../media/image23.svg"/><Relationship Id="rId4" Type="http://schemas.openxmlformats.org/officeDocument/2006/relationships/image" Target="../media/image22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image" Target="../media/image21.svg"/><Relationship Id="rId7" Type="http://schemas.openxmlformats.org/officeDocument/2006/relationships/image" Target="../media/image25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svg"/><Relationship Id="rId5" Type="http://schemas.openxmlformats.org/officeDocument/2006/relationships/image" Target="../media/image23.svg"/><Relationship Id="rId4" Type="http://schemas.openxmlformats.org/officeDocument/2006/relationships/image" Target="../media/image22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29.sv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svg"/><Relationship Id="rId5" Type="http://schemas.openxmlformats.org/officeDocument/2006/relationships/image" Target="../media/image33.svg"/><Relationship Id="rId4" Type="http://schemas.openxmlformats.org/officeDocument/2006/relationships/image" Target="../media/image32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7" Type="http://schemas.openxmlformats.org/officeDocument/2006/relationships/image" Target="../media/image3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reenbuildingafrica.co.za/ending-energy-poverty-in-south-africa-the-key-to-a-just-energy-transition/" TargetMode="External"/><Relationship Id="rId5" Type="http://schemas.openxmlformats.org/officeDocument/2006/relationships/image" Target="../media/image35.png"/><Relationship Id="rId4" Type="http://schemas.openxmlformats.org/officeDocument/2006/relationships/image" Target="../media/image33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greenbuildingafrica.co.za/ending-energy-poverty-in-south-africa-the-key-to-a-just-energy-transition/" TargetMode="Externa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2.png"/><Relationship Id="rId9" Type="http://schemas.microsoft.com/office/2007/relationships/diagramDrawing" Target="../diagrams/drawing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sv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sv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sv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svg"/><Relationship Id="rId4" Type="http://schemas.openxmlformats.org/officeDocument/2006/relationships/image" Target="../media/image42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9E910-1D64-E0B8-93B4-8CA77329E4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877" y="2250385"/>
            <a:ext cx="4529422" cy="2601011"/>
          </a:xfrm>
        </p:spPr>
        <p:txBody>
          <a:bodyPr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l"/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Joint SECAP </a:t>
            </a:r>
            <a:b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Zlatiborskog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okruga</a:t>
            </a:r>
            <a:endParaRPr lang="en-US" cap="non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D21819-5728-34E5-C1DA-7894B163B2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6877" y="4851397"/>
            <a:ext cx="4529422" cy="914403"/>
          </a:xfrm>
        </p:spPr>
        <p:txBody>
          <a:bodyPr>
            <a:normAutofit/>
          </a:bodyPr>
          <a:lstStyle/>
          <a:p>
            <a:pPr algn="l"/>
            <a:r>
              <a:rPr 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i="1" err="1">
                <a:latin typeface="Times New Roman" panose="02020603050405020304" pitchFamily="18" charset="0"/>
                <a:cs typeface="Times New Roman" panose="02020603050405020304" pitchFamily="18" charset="0"/>
              </a:rPr>
              <a:t>Vizija</a:t>
            </a:r>
            <a:r>
              <a:rPr 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i="1" err="1">
                <a:latin typeface="Times New Roman" panose="02020603050405020304" pitchFamily="18" charset="0"/>
                <a:cs typeface="Times New Roman" panose="02020603050405020304" pitchFamily="18" charset="0"/>
              </a:rPr>
              <a:t>izbor</a:t>
            </a:r>
            <a:r>
              <a:rPr 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err="1">
                <a:latin typeface="Times New Roman" panose="02020603050405020304" pitchFamily="18" charset="0"/>
                <a:cs typeface="Times New Roman" panose="02020603050405020304" pitchFamily="18" charset="0"/>
              </a:rPr>
              <a:t>mera</a:t>
            </a:r>
            <a:r>
              <a:rPr 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752B8AE8-250E-4CAD-A0B5-40EABA376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5827529" y="660400"/>
            <a:ext cx="6381405" cy="6214533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tx1"/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C05CBECC-CA29-46FB-A82C-D30F7ABF9E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81603" y="104899"/>
            <a:ext cx="6896713" cy="6005491"/>
          </a:xfrm>
          <a:custGeom>
            <a:avLst/>
            <a:gdLst>
              <a:gd name="connsiteX0" fmla="*/ 3912717 w 6896713"/>
              <a:gd name="connsiteY0" fmla="*/ 0 h 6005491"/>
              <a:gd name="connsiteX1" fmla="*/ 6679426 w 6896713"/>
              <a:gd name="connsiteY1" fmla="*/ 1146008 h 6005491"/>
              <a:gd name="connsiteX2" fmla="*/ 6896713 w 6896713"/>
              <a:gd name="connsiteY2" fmla="*/ 1385085 h 6005491"/>
              <a:gd name="connsiteX3" fmla="*/ 6896713 w 6896713"/>
              <a:gd name="connsiteY3" fmla="*/ 1431256 h 6005491"/>
              <a:gd name="connsiteX4" fmla="*/ 6657442 w 6896713"/>
              <a:gd name="connsiteY4" fmla="*/ 1167992 h 6005491"/>
              <a:gd name="connsiteX5" fmla="*/ 3912717 w 6896713"/>
              <a:gd name="connsiteY5" fmla="*/ 31089 h 6005491"/>
              <a:gd name="connsiteX6" fmla="*/ 31089 w 6896713"/>
              <a:gd name="connsiteY6" fmla="*/ 3912717 h 6005491"/>
              <a:gd name="connsiteX7" fmla="*/ 593046 w 6896713"/>
              <a:gd name="connsiteY7" fmla="*/ 5925483 h 6005491"/>
              <a:gd name="connsiteX8" fmla="*/ 633874 w 6896713"/>
              <a:gd name="connsiteY8" fmla="*/ 5989169 h 6005491"/>
              <a:gd name="connsiteX9" fmla="*/ 607415 w 6896713"/>
              <a:gd name="connsiteY9" fmla="*/ 6005491 h 6005491"/>
              <a:gd name="connsiteX10" fmla="*/ 566458 w 6896713"/>
              <a:gd name="connsiteY10" fmla="*/ 5941603 h 6005491"/>
              <a:gd name="connsiteX11" fmla="*/ 0 w 6896713"/>
              <a:gd name="connsiteY11" fmla="*/ 3912717 h 6005491"/>
              <a:gd name="connsiteX12" fmla="*/ 3912717 w 6896713"/>
              <a:gd name="connsiteY12" fmla="*/ 0 h 6005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96713" h="6005491">
                <a:moveTo>
                  <a:pt x="3912717" y="0"/>
                </a:moveTo>
                <a:cubicBezTo>
                  <a:pt x="4993184" y="0"/>
                  <a:pt x="5971363" y="437946"/>
                  <a:pt x="6679426" y="1146008"/>
                </a:cubicBezTo>
                <a:lnTo>
                  <a:pt x="6896713" y="1385085"/>
                </a:lnTo>
                <a:lnTo>
                  <a:pt x="6896713" y="1431256"/>
                </a:lnTo>
                <a:lnTo>
                  <a:pt x="6657442" y="1167992"/>
                </a:lnTo>
                <a:cubicBezTo>
                  <a:pt x="5955006" y="465555"/>
                  <a:pt x="4984599" y="31089"/>
                  <a:pt x="3912717" y="31089"/>
                </a:cubicBezTo>
                <a:cubicBezTo>
                  <a:pt x="1768953" y="31089"/>
                  <a:pt x="31089" y="1768953"/>
                  <a:pt x="31089" y="3912717"/>
                </a:cubicBezTo>
                <a:cubicBezTo>
                  <a:pt x="31089" y="4649636"/>
                  <a:pt x="236442" y="5338592"/>
                  <a:pt x="593046" y="5925483"/>
                </a:cubicBezTo>
                <a:lnTo>
                  <a:pt x="633874" y="5989169"/>
                </a:lnTo>
                <a:lnTo>
                  <a:pt x="607415" y="6005491"/>
                </a:lnTo>
                <a:lnTo>
                  <a:pt x="566458" y="5941603"/>
                </a:lnTo>
                <a:cubicBezTo>
                  <a:pt x="206998" y="5350013"/>
                  <a:pt x="0" y="4655538"/>
                  <a:pt x="0" y="3912717"/>
                </a:cubicBezTo>
                <a:cubicBezTo>
                  <a:pt x="0" y="1751783"/>
                  <a:pt x="1751783" y="0"/>
                  <a:pt x="3912717" y="0"/>
                </a:cubicBezTo>
                <a:close/>
              </a:path>
            </a:pathLst>
          </a:custGeom>
          <a:solidFill>
            <a:srgbClr val="FFFFFF">
              <a:alpha val="4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4EE7AE2-03EF-48CD-AB26-0456387C6D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516018" y="331504"/>
            <a:ext cx="6675982" cy="5235326"/>
            <a:chOff x="5516018" y="331504"/>
            <a:chExt cx="6675982" cy="5235326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AEF2E95-6DED-48AB-90CC-AFCE5E3E4D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66830" y="33150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5B0FC5A-9546-4065-8399-EABFD26C97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20000" flipH="1">
              <a:off x="9408861" y="3383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67124A1-BA21-4A20-ABE1-54D43AF6BF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40000" flipH="1">
              <a:off x="9551700" y="34763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0D1C6FE-5515-4266-AA75-64F1416F53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360000" flipH="1">
              <a:off x="9688748" y="36808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7D97DE4-1CEE-40EA-9BD5-918ED3048E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540000" flipH="1">
              <a:off x="9824866" y="38922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19D5046-AB01-49BB-B256-BBA5FC03E6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660000" flipH="1">
              <a:off x="9966867" y="41754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CE3CFE1-5FF1-489D-967D-D3C3959E6D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780000" flipH="1">
              <a:off x="10104425" y="4458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5B9D209-E3A8-4DD3-B2E9-8DC959E2E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900000" flipH="1">
              <a:off x="10240513" y="47948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673CD7E-1FBB-4739-A1C5-A57CCB5672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080000" flipH="1">
              <a:off x="10373882" y="52435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AD00B40-09AB-415F-99CF-9F6399D733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200000" flipH="1">
              <a:off x="10505632" y="5706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DC28789C-F41D-400F-8F18-9FCF0CDD6B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320000" flipH="1">
              <a:off x="10637382" y="62134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0C4A0E6-0C6F-48AA-B7E4-46E5178689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440000" flipH="1">
              <a:off x="10760965" y="69043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D2568028-FCB8-47CF-8C54-2B222CD281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" flipH="1">
              <a:off x="10888991" y="7550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8E87EC8-DADA-45EB-A3EA-2BE8457846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740000" flipH="1">
              <a:off x="11010193" y="81974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B2F3370-4231-4755-96CC-41915FA342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860000" flipH="1">
              <a:off x="11129014" y="89566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AE1F2524-EE02-41D8-8BAA-7926D7AF0F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980000" flipH="1">
              <a:off x="11249872" y="9680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D02E45F-FA61-4F2E-A521-A0AECAA845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160000" flipH="1">
              <a:off x="11366875" y="104808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79D01D47-7532-447C-95CE-8814B844B7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280000" flipH="1">
              <a:off x="11474058" y="113152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B8EFB652-720A-42C2-9315-F38CA93C4E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400000" flipH="1">
              <a:off x="11583303" y="122179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F84173A-C8A6-4ECA-9255-F80AF2FD36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520000" flipH="1">
              <a:off x="11685344" y="132177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B0A024E-A348-4656-9A97-CAECA2CC04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700000" flipH="1">
              <a:off x="11787704" y="141763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3284DC4-2740-45BE-BCB9-165F172B89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820000" flipH="1">
              <a:off x="11880859" y="151793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687E8848-70CB-4FFA-9E1E-151B053145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940000" flipH="1">
              <a:off x="11969252" y="162743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D429D28-0879-4D80-BC3B-79EB57B6E3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3060000" flipH="1">
              <a:off x="12062016" y="173601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A404E2D-016A-41D3-BCE9-6744678F6B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2074680" y="1910249"/>
              <a:ext cx="117320" cy="82912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E6BED93-7712-4BD4-BEC7-64DABC1577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2149943" y="2083594"/>
              <a:ext cx="39676" cy="21436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6E1D846-697F-4728-BAFC-7101AC9651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80000" flipH="1">
              <a:off x="9127990" y="33425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A211B2E6-EAE9-48FB-AC5E-B5F4C3DBCE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00000" flipH="1">
              <a:off x="8987576" y="33663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9A81E9E4-6786-4DEB-8899-8482221FE9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20000" flipH="1">
              <a:off x="8844859" y="35117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B7362CCB-6F06-46F1-ABB0-8BA7E5BDED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40000" flipH="1">
              <a:off x="8706904" y="3657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1DFF7505-D60B-42AA-93DE-BCE9E841F7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720000" flipH="1">
              <a:off x="8568008" y="3878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68F8BF26-081A-4D71-AA8F-B378C892A5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840000" flipH="1">
              <a:off x="8429112" y="41006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C7F36C31-36CC-4BD1-AA49-EBDC8A3D14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960000" flipH="1">
              <a:off x="8294968" y="4462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20F75BC3-D495-48C5-9EF6-2B48B3E9D7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080000" flipH="1">
              <a:off x="8160824" y="48237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0B30A5A0-F0F9-4EF5-87EF-088D60E555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260000" flipH="1">
              <a:off x="8027689" y="53184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19730156-4AED-4562-AA9F-1D0A64A787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380000" flipH="1">
              <a:off x="7894554" y="58132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D6497AA1-52D9-4B8A-83EC-341B70F1A3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500000" flipH="1">
              <a:off x="7761419" y="63079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DCD18EF9-37AC-43BD-911C-1D2002A06D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620000" flipH="1">
              <a:off x="7636645" y="68980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003F03F4-1AFE-47C6-AEC3-282CF2D254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800000" flipH="1">
              <a:off x="7511871" y="75119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E40974B0-3969-4B73-9D12-ADB5272CD2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920000" flipH="1">
              <a:off x="7387899" y="81977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D29A490B-F432-4C2E-96BF-48A6A0D42C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040000" flipH="1">
              <a:off x="7268530" y="89316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F5C1BB1D-02AF-49FB-9F7C-385434D96A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160000" flipH="1">
              <a:off x="7152030" y="97658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E8D23645-D844-4D9E-AAF1-167B90D76F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340000" flipH="1">
              <a:off x="7041695" y="106002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4EEE1B7C-54AD-490C-997D-CAF9A8CBA4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460000" flipH="1">
              <a:off x="6931360" y="114346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781BFDF8-A68F-4AA0-A6DA-872CFB4E7F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580000" flipH="1">
              <a:off x="6819070" y="123586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E6AEC43A-E5F2-4160-84F0-6D58A471D4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700000" flipH="1">
              <a:off x="6721359" y="133274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CAF417F8-6926-434A-93C1-EB87BC7A03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880000" flipH="1">
              <a:off x="6617467" y="14294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5E0CAFAB-7629-4620-BE99-63CCFD6AA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000000" flipH="1">
              <a:off x="6520032" y="152728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B2C70EAC-3EED-4BA4-8241-8218004088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120000" flipH="1">
              <a:off x="6429579" y="164161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38DA120B-A80B-42CC-9FA3-C8D8B8C9C3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240000" flipH="1">
              <a:off x="6340532" y="17504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EBA4B7A0-D9D9-431E-9138-AB0979D887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420000" flipH="1">
              <a:off x="6261757" y="18601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3230EC87-B401-45DD-81CF-BB9EF8D6E5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540000" flipH="1">
              <a:off x="6184144" y="19796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94003B3-493C-426D-8334-25CDBCE250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660000" flipH="1">
              <a:off x="6106531" y="209906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418A21F4-2597-4A31-A968-3D5FCF288C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780000" flipH="1">
              <a:off x="6043206" y="222255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4C7FD944-886C-4138-9334-F51D31C47A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960000" flipH="1">
              <a:off x="5978913" y="234430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5436490D-E0B8-407C-B029-5FA449582A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080000" flipH="1">
              <a:off x="5912438" y="24706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355939A7-03B8-44F7-8E48-392ACC878B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200000" flipH="1">
              <a:off x="5858875" y="260092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4C91647D-7971-4760-B44D-C3AF23059D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320000" flipH="1">
              <a:off x="5808182" y="273404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2D6C89F4-521C-4EF7-8E91-170A30D147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500000" flipH="1">
              <a:off x="5773263" y="286686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AA03A2E2-4358-4E25-8D66-BEB9D5E4B1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620000" flipH="1">
              <a:off x="5735963" y="300206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00976043-AF69-4D49-815D-E9F84C28F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740000" flipH="1">
              <a:off x="5700105" y="313891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9FB760F3-CF0B-4238-8518-702C1F08C1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860000" flipH="1">
              <a:off x="5665939" y="327548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B5A99D70-5075-4AFA-A0EA-699EB26D0A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040000" flipH="1">
              <a:off x="5644476" y="341425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9A419340-FB8C-48AB-894B-078109AA1E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160000" flipH="1">
              <a:off x="5626530" y="35546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1FD9100D-F994-48DE-AB7E-50AEEDAA36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280000" flipH="1">
              <a:off x="5616429" y="369183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68727C65-3B7E-4212-8738-FB9760C43B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400000" flipH="1">
              <a:off x="5611319" y="38353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67A5E842-449E-455F-8990-A8FF59ABA5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580000" flipH="1">
              <a:off x="5608540" y="397572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8582F38B-319B-42E7-89B0-D52363EBBA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700000" flipH="1">
              <a:off x="5605761" y="41160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04D8B95D-143A-4E66-9B8B-9A8544B1B5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820000" flipH="1">
              <a:off x="5624195" y="425421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65092983-5CBA-4F96-B3B7-B427047484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940000" flipH="1">
              <a:off x="5642629" y="439235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99D74297-9546-4664-96BC-0CF75B4D56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120000" flipH="1">
              <a:off x="5654818" y="453638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546CA772-89F1-4F2B-871F-22E3B55A2A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240000" flipH="1">
              <a:off x="5684446" y="467136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3248EC6D-6995-4669-A80A-48EB68101B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360000" flipH="1">
              <a:off x="5714074" y="480873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14105FD3-1046-49A8-A65F-76B279047B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480000" flipH="1">
              <a:off x="5748464" y="49484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34350644-ED7B-48ED-BB7B-60CF8C0E35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660000" flipH="1">
              <a:off x="5792091" y="507760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81D49B5F-8D46-4D26-8669-BD733FBC39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780000" flipH="1">
              <a:off x="5847441" y="52112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F6909957-E73C-40BD-B592-E8EB069D13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900000" flipH="1">
              <a:off x="5900410" y="534245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B3F2ADD8-BA89-4A6F-A017-8D5701CEB6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7020000" flipH="1">
              <a:off x="5955760" y="547369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667D2988-743C-8792-1A0B-E35778C1CA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088545" y="4123994"/>
            <a:ext cx="2219821" cy="22198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47A6372-73D2-9B0E-5265-15D8AAD349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410" y="254829"/>
            <a:ext cx="901700" cy="9017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7B86A32-94A3-330E-53B7-E844496D5C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98205" y="1773766"/>
            <a:ext cx="4000500" cy="1993900"/>
          </a:xfrm>
          <a:prstGeom prst="rect">
            <a:avLst/>
          </a:prstGeom>
        </p:spPr>
      </p:pic>
      <p:sp>
        <p:nvSpPr>
          <p:cNvPr id="10" name="Donut 9">
            <a:extLst>
              <a:ext uri="{FF2B5EF4-FFF2-40B4-BE49-F238E27FC236}">
                <a16:creationId xmlns:a16="http://schemas.microsoft.com/office/drawing/2014/main" id="{96BF27C0-845E-521D-60F7-C5D03AABDA71}"/>
              </a:ext>
            </a:extLst>
          </p:cNvPr>
          <p:cNvSpPr/>
          <p:nvPr/>
        </p:nvSpPr>
        <p:spPr>
          <a:xfrm>
            <a:off x="15162731" y="953281"/>
            <a:ext cx="5670031" cy="5195217"/>
          </a:xfrm>
          <a:prstGeom prst="donut">
            <a:avLst>
              <a:gd name="adj" fmla="val 8989"/>
            </a:avLst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7C77A92-5E96-80E1-4D47-D1A859C23A5F}"/>
              </a:ext>
            </a:extLst>
          </p:cNvPr>
          <p:cNvSpPr/>
          <p:nvPr/>
        </p:nvSpPr>
        <p:spPr>
          <a:xfrm>
            <a:off x="7263079" y="8260695"/>
            <a:ext cx="1373999" cy="1261007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EC75C08-8719-E9BF-8741-BB68ADB2ED9E}"/>
              </a:ext>
            </a:extLst>
          </p:cNvPr>
          <p:cNvSpPr/>
          <p:nvPr/>
        </p:nvSpPr>
        <p:spPr>
          <a:xfrm>
            <a:off x="11817871" y="8323255"/>
            <a:ext cx="1373999" cy="1261007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D3877D7-600E-52A5-021F-CE1BAB5551A5}"/>
              </a:ext>
            </a:extLst>
          </p:cNvPr>
          <p:cNvSpPr/>
          <p:nvPr/>
        </p:nvSpPr>
        <p:spPr>
          <a:xfrm>
            <a:off x="10597166" y="7231261"/>
            <a:ext cx="1373999" cy="1261007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4BE44A9F-0C5B-BCA4-7D2C-60D3325FF18F}"/>
              </a:ext>
            </a:extLst>
          </p:cNvPr>
          <p:cNvSpPr/>
          <p:nvPr/>
        </p:nvSpPr>
        <p:spPr>
          <a:xfrm>
            <a:off x="8698597" y="7263643"/>
            <a:ext cx="1365293" cy="1261007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70D76DBF-3F49-D7BB-09F8-82503E30A3D7}"/>
              </a:ext>
            </a:extLst>
          </p:cNvPr>
          <p:cNvSpPr/>
          <p:nvPr/>
        </p:nvSpPr>
        <p:spPr>
          <a:xfrm>
            <a:off x="12154355" y="9883977"/>
            <a:ext cx="1373999" cy="1261007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9083D6AC-5045-CA53-3EA9-72824CD011A2}"/>
              </a:ext>
            </a:extLst>
          </p:cNvPr>
          <p:cNvSpPr/>
          <p:nvPr/>
        </p:nvSpPr>
        <p:spPr>
          <a:xfrm>
            <a:off x="11398287" y="11325658"/>
            <a:ext cx="1373999" cy="1261007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202BF1A4-A756-6216-F2F0-523779DF0D67}"/>
              </a:ext>
            </a:extLst>
          </p:cNvPr>
          <p:cNvSpPr/>
          <p:nvPr/>
        </p:nvSpPr>
        <p:spPr>
          <a:xfrm>
            <a:off x="9653193" y="11817929"/>
            <a:ext cx="1305308" cy="120603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340852D8-7342-E32F-103B-316B8868CE5F}"/>
              </a:ext>
            </a:extLst>
          </p:cNvPr>
          <p:cNvSpPr/>
          <p:nvPr/>
        </p:nvSpPr>
        <p:spPr>
          <a:xfrm>
            <a:off x="7839409" y="11389148"/>
            <a:ext cx="1373999" cy="1261007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2A732620-E1DB-A6BC-A0EC-2188D4787568}"/>
              </a:ext>
            </a:extLst>
          </p:cNvPr>
          <p:cNvSpPr/>
          <p:nvPr/>
        </p:nvSpPr>
        <p:spPr>
          <a:xfrm>
            <a:off x="7000018" y="10020563"/>
            <a:ext cx="1373999" cy="1261007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1" name="Content Placeholder 27">
            <a:extLst>
              <a:ext uri="{FF2B5EF4-FFF2-40B4-BE49-F238E27FC236}">
                <a16:creationId xmlns:a16="http://schemas.microsoft.com/office/drawing/2014/main" id="{E88919DE-CB68-DAC8-D36B-F24D0EBAD7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51646" y="-7819400"/>
            <a:ext cx="899857" cy="1005159"/>
          </a:xfrm>
          <a:prstGeom prst="rect">
            <a:avLst/>
          </a:prstGeom>
        </p:spPr>
      </p:pic>
      <p:pic>
        <p:nvPicPr>
          <p:cNvPr id="102" name="Picture 101">
            <a:extLst>
              <a:ext uri="{FF2B5EF4-FFF2-40B4-BE49-F238E27FC236}">
                <a16:creationId xmlns:a16="http://schemas.microsoft.com/office/drawing/2014/main" id="{725F6CF1-4D37-89BE-D4ED-D9F919D8C7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/>
        </p:blipFill>
        <p:spPr>
          <a:xfrm>
            <a:off x="7263079" y="-3655663"/>
            <a:ext cx="979400" cy="979400"/>
          </a:xfrm>
          <a:prstGeom prst="rect">
            <a:avLst/>
          </a:prstGeom>
        </p:spPr>
      </p:pic>
      <p:pic>
        <p:nvPicPr>
          <p:cNvPr id="103" name="Picture 102">
            <a:extLst>
              <a:ext uri="{FF2B5EF4-FFF2-40B4-BE49-F238E27FC236}">
                <a16:creationId xmlns:a16="http://schemas.microsoft.com/office/drawing/2014/main" id="{AE5AFA29-1330-2A41-567B-725C388CFB4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/>
        </p:blipFill>
        <p:spPr>
          <a:xfrm>
            <a:off x="6399277" y="-5018680"/>
            <a:ext cx="987895" cy="935901"/>
          </a:xfrm>
          <a:prstGeom prst="rect">
            <a:avLst/>
          </a:prstGeom>
        </p:spPr>
      </p:pic>
      <p:pic>
        <p:nvPicPr>
          <p:cNvPr id="104" name="Picture 103">
            <a:extLst>
              <a:ext uri="{FF2B5EF4-FFF2-40B4-BE49-F238E27FC236}">
                <a16:creationId xmlns:a16="http://schemas.microsoft.com/office/drawing/2014/main" id="{2D70C203-6DFE-10A9-BFF9-BF1E4BC3605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772273" y="-3710151"/>
            <a:ext cx="1017170" cy="1017170"/>
          </a:xfrm>
          <a:prstGeom prst="rect">
            <a:avLst/>
          </a:prstGeom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7FBD1D8F-EEC2-8CD6-3E05-2F7830CC127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527921" y="-5148146"/>
            <a:ext cx="1017170" cy="1017170"/>
          </a:xfrm>
          <a:prstGeom prst="rect">
            <a:avLst/>
          </a:prstGeom>
        </p:spPr>
      </p:pic>
      <p:pic>
        <p:nvPicPr>
          <p:cNvPr id="106" name="Picture 105">
            <a:extLst>
              <a:ext uri="{FF2B5EF4-FFF2-40B4-BE49-F238E27FC236}">
                <a16:creationId xmlns:a16="http://schemas.microsoft.com/office/drawing/2014/main" id="{C2DF7A8E-E293-04BA-BE8B-2B19EE12857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/>
        </p:blipFill>
        <p:spPr>
          <a:xfrm>
            <a:off x="11280858" y="-6739760"/>
            <a:ext cx="838326" cy="962654"/>
          </a:xfrm>
          <a:prstGeom prst="rect">
            <a:avLst/>
          </a:prstGeom>
        </p:spPr>
      </p:pic>
      <p:pic>
        <p:nvPicPr>
          <p:cNvPr id="107" name="Picture 106">
            <a:extLst>
              <a:ext uri="{FF2B5EF4-FFF2-40B4-BE49-F238E27FC236}">
                <a16:creationId xmlns:a16="http://schemas.microsoft.com/office/drawing/2014/main" id="{7BE4B2E3-373D-F7B1-1012-718D0EC3D71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/>
        </p:blipFill>
        <p:spPr>
          <a:xfrm>
            <a:off x="8107790" y="-7887924"/>
            <a:ext cx="942840" cy="1017169"/>
          </a:xfrm>
          <a:prstGeom prst="rect">
            <a:avLst/>
          </a:prstGeom>
        </p:spPr>
      </p:pic>
      <p:pic>
        <p:nvPicPr>
          <p:cNvPr id="108" name="Picture 107">
            <a:extLst>
              <a:ext uri="{FF2B5EF4-FFF2-40B4-BE49-F238E27FC236}">
                <a16:creationId xmlns:a16="http://schemas.microsoft.com/office/drawing/2014/main" id="{5F033BB0-D801-733D-4E16-CDAA619B62D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/>
        </p:blipFill>
        <p:spPr>
          <a:xfrm>
            <a:off x="6616520" y="-6794895"/>
            <a:ext cx="1108139" cy="968595"/>
          </a:xfrm>
          <a:prstGeom prst="rect">
            <a:avLst/>
          </a:prstGeom>
        </p:spPr>
      </p:pic>
      <p:pic>
        <p:nvPicPr>
          <p:cNvPr id="109" name="Picture 108">
            <a:extLst>
              <a:ext uri="{FF2B5EF4-FFF2-40B4-BE49-F238E27FC236}">
                <a16:creationId xmlns:a16="http://schemas.microsoft.com/office/drawing/2014/main" id="{35A022D8-B01D-3E4F-02D9-CBC2879EE09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/>
        </p:blipFill>
        <p:spPr>
          <a:xfrm>
            <a:off x="9050630" y="-3233737"/>
            <a:ext cx="905774" cy="905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461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81FE7-EE35-7E26-7A63-376AD4CFD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431" y="2436220"/>
            <a:ext cx="4426248" cy="2654935"/>
          </a:xfrm>
        </p:spPr>
        <p:txBody>
          <a:bodyPr>
            <a:normAutofit fontScale="90000"/>
          </a:bodyPr>
          <a:lstStyle/>
          <a:p>
            <a:r>
              <a:rPr lang="en-US" sz="4800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Izrada</a:t>
            </a:r>
            <a:r>
              <a:rPr lang="en-US" sz="4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novog</a:t>
            </a:r>
            <a:r>
              <a:rPr lang="en-US" sz="4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4800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revizija</a:t>
            </a:r>
            <a:r>
              <a:rPr lang="en-US" sz="48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Joint SECAP-a za 9 JLS</a:t>
            </a:r>
          </a:p>
        </p:txBody>
      </p:sp>
      <p:sp>
        <p:nvSpPr>
          <p:cNvPr id="4" name="Donut 3">
            <a:extLst>
              <a:ext uri="{FF2B5EF4-FFF2-40B4-BE49-F238E27FC236}">
                <a16:creationId xmlns:a16="http://schemas.microsoft.com/office/drawing/2014/main" id="{0C263F34-7DCC-6ECD-2DC3-FDF6D406E878}"/>
              </a:ext>
            </a:extLst>
          </p:cNvPr>
          <p:cNvSpPr/>
          <p:nvPr/>
        </p:nvSpPr>
        <p:spPr>
          <a:xfrm>
            <a:off x="6006984" y="999961"/>
            <a:ext cx="5670031" cy="5195217"/>
          </a:xfrm>
          <a:prstGeom prst="donut">
            <a:avLst>
              <a:gd name="adj" fmla="val 8989"/>
            </a:avLst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EDBC6E4-536A-EA4C-B424-4338D8BD3EBB}"/>
              </a:ext>
            </a:extLst>
          </p:cNvPr>
          <p:cNvSpPr/>
          <p:nvPr/>
        </p:nvSpPr>
        <p:spPr>
          <a:xfrm>
            <a:off x="5879732" y="1805718"/>
            <a:ext cx="1373999" cy="1261007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2792D44-7D82-D2C9-CB1E-27579C14094D}"/>
              </a:ext>
            </a:extLst>
          </p:cNvPr>
          <p:cNvSpPr/>
          <p:nvPr/>
        </p:nvSpPr>
        <p:spPr>
          <a:xfrm>
            <a:off x="10434524" y="1868278"/>
            <a:ext cx="1373999" cy="1261007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22A4EB2-2A3F-372C-B4E3-DBF26B19518B}"/>
              </a:ext>
            </a:extLst>
          </p:cNvPr>
          <p:cNvSpPr/>
          <p:nvPr/>
        </p:nvSpPr>
        <p:spPr>
          <a:xfrm>
            <a:off x="9213819" y="776284"/>
            <a:ext cx="1373999" cy="1261007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D97DE6B-9A4E-172A-C3F6-4C23B5A2C683}"/>
              </a:ext>
            </a:extLst>
          </p:cNvPr>
          <p:cNvSpPr/>
          <p:nvPr/>
        </p:nvSpPr>
        <p:spPr>
          <a:xfrm>
            <a:off x="7315250" y="808666"/>
            <a:ext cx="1365293" cy="1261007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9D9581C5-D398-2416-16B0-5086C0DF023E}"/>
              </a:ext>
            </a:extLst>
          </p:cNvPr>
          <p:cNvSpPr/>
          <p:nvPr/>
        </p:nvSpPr>
        <p:spPr>
          <a:xfrm>
            <a:off x="10771008" y="3429000"/>
            <a:ext cx="1373999" cy="1261007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99692AA-9F7D-7388-DDDE-F1F47B302B69}"/>
              </a:ext>
            </a:extLst>
          </p:cNvPr>
          <p:cNvSpPr/>
          <p:nvPr/>
        </p:nvSpPr>
        <p:spPr>
          <a:xfrm>
            <a:off x="10014940" y="4870681"/>
            <a:ext cx="1373999" cy="1261007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8C799C46-9E83-B727-3153-66CB0AF66F8E}"/>
              </a:ext>
            </a:extLst>
          </p:cNvPr>
          <p:cNvSpPr/>
          <p:nvPr/>
        </p:nvSpPr>
        <p:spPr>
          <a:xfrm>
            <a:off x="8269846" y="5362952"/>
            <a:ext cx="1305308" cy="120603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A142C21-BA19-6AB7-E5BA-EC3A13E10A4F}"/>
              </a:ext>
            </a:extLst>
          </p:cNvPr>
          <p:cNvSpPr/>
          <p:nvPr/>
        </p:nvSpPr>
        <p:spPr>
          <a:xfrm>
            <a:off x="6456062" y="4934171"/>
            <a:ext cx="1373999" cy="1261007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FACBF10-F557-25E9-55BE-3224369DD3B3}"/>
              </a:ext>
            </a:extLst>
          </p:cNvPr>
          <p:cNvSpPr/>
          <p:nvPr/>
        </p:nvSpPr>
        <p:spPr>
          <a:xfrm>
            <a:off x="5616671" y="3565586"/>
            <a:ext cx="1373999" cy="1261007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Content Placeholder 27">
            <a:extLst>
              <a:ext uri="{FF2B5EF4-FFF2-40B4-BE49-F238E27FC236}">
                <a16:creationId xmlns:a16="http://schemas.microsoft.com/office/drawing/2014/main" id="{1E1835C1-50B6-2986-AFBA-3A2AA946D0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73148" y="927418"/>
            <a:ext cx="899857" cy="1005159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5959C973-5C8C-CF79-E8A3-F748F05242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684581" y="5091155"/>
            <a:ext cx="979400" cy="9794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C52712F-03C4-9A61-3E60-C1431A87EC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820779" y="3728138"/>
            <a:ext cx="987895" cy="935901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46AE16C2-F934-9792-17A0-DC1DBB8E85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3775" y="5036667"/>
            <a:ext cx="1017170" cy="101717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62E4451C-94B1-B131-7B44-EE2D787107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49423" y="3598672"/>
            <a:ext cx="1017170" cy="101717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8CAFEF9A-80CD-E65E-5A68-2D28547AA4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10702360" y="2007058"/>
            <a:ext cx="838326" cy="962654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AB0FCF18-4AFC-FBD2-F904-5FB27CA594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/>
        </p:blipFill>
        <p:spPr>
          <a:xfrm>
            <a:off x="7529292" y="858894"/>
            <a:ext cx="942840" cy="1017169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36DDE07C-836B-7FD6-342F-55BD3DCDD51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/>
        </p:blipFill>
        <p:spPr>
          <a:xfrm>
            <a:off x="6038022" y="1951923"/>
            <a:ext cx="1108139" cy="968595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374499BB-FCB9-4898-A5BD-655CBAD7E64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/>
        </p:blipFill>
        <p:spPr>
          <a:xfrm>
            <a:off x="8472132" y="5513081"/>
            <a:ext cx="905774" cy="905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2843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B19FBBD8-65D2-87B9-537A-53A57433D8A0}"/>
              </a:ext>
            </a:extLst>
          </p:cNvPr>
          <p:cNvSpPr/>
          <p:nvPr/>
        </p:nvSpPr>
        <p:spPr>
          <a:xfrm>
            <a:off x="1273642" y="596153"/>
            <a:ext cx="8955741" cy="1129552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3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900A490-6F2A-9BC8-80AE-303F8BAA47E4}"/>
              </a:ext>
            </a:extLst>
          </p:cNvPr>
          <p:cNvSpPr/>
          <p:nvPr/>
        </p:nvSpPr>
        <p:spPr>
          <a:xfrm>
            <a:off x="685801" y="1958789"/>
            <a:ext cx="4061012" cy="383241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15661A0-6C58-086C-0B75-67842BD69D6A}"/>
              </a:ext>
            </a:extLst>
          </p:cNvPr>
          <p:cNvSpPr txBox="1"/>
          <p:nvPr/>
        </p:nvSpPr>
        <p:spPr>
          <a:xfrm>
            <a:off x="3442447" y="783902"/>
            <a:ext cx="4397188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3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CILJ SECAP-A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FB8497F-4AD8-903B-B8C3-A1A2B6FFC630}"/>
              </a:ext>
            </a:extLst>
          </p:cNvPr>
          <p:cNvSpPr txBox="1"/>
          <p:nvPr/>
        </p:nvSpPr>
        <p:spPr>
          <a:xfrm>
            <a:off x="1213598" y="2250066"/>
            <a:ext cx="30054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Adresiranje</a:t>
            </a:r>
            <a:r>
              <a:rPr lang="en-US" dirty="0"/>
              <a:t> tri </a:t>
            </a:r>
            <a:r>
              <a:rPr lang="en-US" dirty="0" err="1"/>
              <a:t>problema</a:t>
            </a:r>
            <a:r>
              <a:rPr lang="en-US" dirty="0"/>
              <a:t> u </a:t>
            </a:r>
            <a:r>
              <a:rPr lang="en-US" dirty="0" err="1"/>
              <a:t>nadležnosti</a:t>
            </a:r>
            <a:r>
              <a:rPr lang="en-US" dirty="0"/>
              <a:t> JLS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2C497A0-740B-6462-45E6-33E8FBC8C947}"/>
              </a:ext>
            </a:extLst>
          </p:cNvPr>
          <p:cNvSpPr txBox="1"/>
          <p:nvPr/>
        </p:nvSpPr>
        <p:spPr>
          <a:xfrm>
            <a:off x="815790" y="3315273"/>
            <a:ext cx="3403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Smanjenje</a:t>
            </a:r>
            <a:r>
              <a:rPr lang="en-US" dirty="0"/>
              <a:t> </a:t>
            </a:r>
            <a:r>
              <a:rPr lang="en-US" dirty="0" err="1"/>
              <a:t>potrošnje</a:t>
            </a:r>
            <a:r>
              <a:rPr lang="en-US" dirty="0"/>
              <a:t> </a:t>
            </a:r>
            <a:r>
              <a:rPr lang="en-US" dirty="0" err="1"/>
              <a:t>energije</a:t>
            </a:r>
            <a:r>
              <a:rPr lang="en-US" dirty="0"/>
              <a:t> I </a:t>
            </a:r>
            <a:r>
              <a:rPr lang="en-US" dirty="0" err="1"/>
              <a:t>emisija</a:t>
            </a:r>
            <a:r>
              <a:rPr lang="en-US" dirty="0"/>
              <a:t> GHG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8822952-986F-466C-7D63-87B70221115D}"/>
              </a:ext>
            </a:extLst>
          </p:cNvPr>
          <p:cNvSpPr txBox="1"/>
          <p:nvPr/>
        </p:nvSpPr>
        <p:spPr>
          <a:xfrm>
            <a:off x="815790" y="4057314"/>
            <a:ext cx="3403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Adaptacija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klimatske</a:t>
            </a:r>
            <a:r>
              <a:rPr lang="en-US" dirty="0"/>
              <a:t> </a:t>
            </a:r>
            <a:r>
              <a:rPr lang="en-US" dirty="0" err="1"/>
              <a:t>promene</a:t>
            </a: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72AD95D-7BB8-3507-2D16-D9C37B5C4645}"/>
              </a:ext>
            </a:extLst>
          </p:cNvPr>
          <p:cNvSpPr txBox="1"/>
          <p:nvPr/>
        </p:nvSpPr>
        <p:spPr>
          <a:xfrm>
            <a:off x="815790" y="4799355"/>
            <a:ext cx="3403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Smanjenje</a:t>
            </a:r>
            <a:r>
              <a:rPr lang="en-US" dirty="0"/>
              <a:t> </a:t>
            </a:r>
            <a:r>
              <a:rPr lang="en-US" dirty="0" err="1"/>
              <a:t>energetskog</a:t>
            </a:r>
            <a:r>
              <a:rPr lang="en-US" dirty="0"/>
              <a:t> </a:t>
            </a:r>
            <a:r>
              <a:rPr lang="en-US" dirty="0" err="1"/>
              <a:t>siromaštva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7482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1E5AF-34CA-1DAC-7799-3BBE8ADCC7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84FFABB-D24E-7E01-558E-24E9E2FD91B8}"/>
              </a:ext>
            </a:extLst>
          </p:cNvPr>
          <p:cNvSpPr/>
          <p:nvPr/>
        </p:nvSpPr>
        <p:spPr>
          <a:xfrm>
            <a:off x="685801" y="1958789"/>
            <a:ext cx="4061012" cy="383241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82878DE-8ADE-7DD1-D179-375EE2F2ED8B}"/>
              </a:ext>
            </a:extLst>
          </p:cNvPr>
          <p:cNvSpPr txBox="1"/>
          <p:nvPr/>
        </p:nvSpPr>
        <p:spPr>
          <a:xfrm>
            <a:off x="3442447" y="783902"/>
            <a:ext cx="4397188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3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CILJ SECAP-A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3F48D56-4D80-787C-C12B-95E00962A536}"/>
              </a:ext>
            </a:extLst>
          </p:cNvPr>
          <p:cNvSpPr/>
          <p:nvPr/>
        </p:nvSpPr>
        <p:spPr>
          <a:xfrm>
            <a:off x="1075765" y="2090011"/>
            <a:ext cx="3281082" cy="1002813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3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55176FF-8B5B-437A-DC14-02C6CF245DA0}"/>
              </a:ext>
            </a:extLst>
          </p:cNvPr>
          <p:cNvSpPr txBox="1"/>
          <p:nvPr/>
        </p:nvSpPr>
        <p:spPr>
          <a:xfrm>
            <a:off x="815790" y="3315273"/>
            <a:ext cx="3403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Smanjenje</a:t>
            </a:r>
            <a:r>
              <a:rPr lang="en-US" dirty="0"/>
              <a:t> </a:t>
            </a:r>
            <a:r>
              <a:rPr lang="en-US" dirty="0" err="1"/>
              <a:t>potrošnje</a:t>
            </a:r>
            <a:r>
              <a:rPr lang="en-US" dirty="0"/>
              <a:t> </a:t>
            </a:r>
            <a:r>
              <a:rPr lang="en-US" dirty="0" err="1"/>
              <a:t>energije</a:t>
            </a:r>
            <a:r>
              <a:rPr lang="en-US" dirty="0"/>
              <a:t> I </a:t>
            </a:r>
            <a:r>
              <a:rPr lang="en-US" dirty="0" err="1"/>
              <a:t>emisija</a:t>
            </a:r>
            <a:r>
              <a:rPr lang="en-US" dirty="0"/>
              <a:t> GHG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C7E9912-0CB9-EB61-A495-1DA6EFA2E9C4}"/>
              </a:ext>
            </a:extLst>
          </p:cNvPr>
          <p:cNvSpPr txBox="1"/>
          <p:nvPr/>
        </p:nvSpPr>
        <p:spPr>
          <a:xfrm>
            <a:off x="815790" y="4057314"/>
            <a:ext cx="3403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Adaptacija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klimatske</a:t>
            </a:r>
            <a:r>
              <a:rPr lang="en-US" dirty="0"/>
              <a:t> </a:t>
            </a:r>
            <a:r>
              <a:rPr lang="en-US" dirty="0" err="1"/>
              <a:t>promene</a:t>
            </a: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7C6648E-E295-7678-2E5F-E812FF239547}"/>
              </a:ext>
            </a:extLst>
          </p:cNvPr>
          <p:cNvSpPr txBox="1"/>
          <p:nvPr/>
        </p:nvSpPr>
        <p:spPr>
          <a:xfrm>
            <a:off x="815790" y="4799355"/>
            <a:ext cx="3403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Smanjenje</a:t>
            </a:r>
            <a:r>
              <a:rPr lang="en-US" dirty="0"/>
              <a:t> </a:t>
            </a:r>
            <a:r>
              <a:rPr lang="en-US" dirty="0" err="1"/>
              <a:t>energetskog</a:t>
            </a:r>
            <a:r>
              <a:rPr lang="en-US" dirty="0"/>
              <a:t> </a:t>
            </a:r>
            <a:r>
              <a:rPr lang="en-US" dirty="0" err="1"/>
              <a:t>siromaštva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4165BF-7048-F532-8043-E47A25BBD622}"/>
              </a:ext>
            </a:extLst>
          </p:cNvPr>
          <p:cNvSpPr txBox="1"/>
          <p:nvPr/>
        </p:nvSpPr>
        <p:spPr>
          <a:xfrm>
            <a:off x="1213598" y="2248108"/>
            <a:ext cx="30054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solidFill>
                  <a:sysClr val="windowText" lastClr="000000"/>
                </a:solidFill>
              </a:rPr>
              <a:t>Adresiranje</a:t>
            </a:r>
            <a:r>
              <a:rPr lang="en-US" dirty="0">
                <a:solidFill>
                  <a:sysClr val="windowText" lastClr="000000"/>
                </a:solidFill>
              </a:rPr>
              <a:t> tri </a:t>
            </a:r>
            <a:r>
              <a:rPr lang="en-US" dirty="0" err="1">
                <a:solidFill>
                  <a:sysClr val="windowText" lastClr="000000"/>
                </a:solidFill>
              </a:rPr>
              <a:t>problema</a:t>
            </a:r>
            <a:r>
              <a:rPr lang="en-US" dirty="0">
                <a:solidFill>
                  <a:sysClr val="windowText" lastClr="000000"/>
                </a:solidFill>
              </a:rPr>
              <a:t> u </a:t>
            </a:r>
            <a:r>
              <a:rPr lang="en-US" dirty="0" err="1">
                <a:solidFill>
                  <a:sysClr val="windowText" lastClr="000000"/>
                </a:solidFill>
              </a:rPr>
              <a:t>nadležnosti</a:t>
            </a:r>
            <a:r>
              <a:rPr lang="en-US" dirty="0">
                <a:solidFill>
                  <a:sysClr val="windowText" lastClr="000000"/>
                </a:solidFill>
              </a:rPr>
              <a:t> JLS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327ECD-642D-CA25-90AB-FB914C3F5F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40822" y="2045398"/>
            <a:ext cx="6816800" cy="38324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676246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147A4A-59FE-0A2D-07F2-AFF61453D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7A92E29-52EB-C167-A086-9A54010AAF6A}"/>
              </a:ext>
            </a:extLst>
          </p:cNvPr>
          <p:cNvSpPr/>
          <p:nvPr/>
        </p:nvSpPr>
        <p:spPr>
          <a:xfrm>
            <a:off x="685801" y="1958789"/>
            <a:ext cx="4061012" cy="383241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B0C21D1-77BA-4DC0-11B1-DB67A3AAEBD9}"/>
              </a:ext>
            </a:extLst>
          </p:cNvPr>
          <p:cNvSpPr txBox="1"/>
          <p:nvPr/>
        </p:nvSpPr>
        <p:spPr>
          <a:xfrm>
            <a:off x="3442447" y="783902"/>
            <a:ext cx="4397188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3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CILJ SECAP-A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E243E984-FD97-374C-78B3-DD38A2C5CB1E}"/>
              </a:ext>
            </a:extLst>
          </p:cNvPr>
          <p:cNvSpPr/>
          <p:nvPr/>
        </p:nvSpPr>
        <p:spPr>
          <a:xfrm>
            <a:off x="847167" y="3084719"/>
            <a:ext cx="3501838" cy="1002813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3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83271FA-2AC4-81BD-8251-C6AFD97DCBB3}"/>
              </a:ext>
            </a:extLst>
          </p:cNvPr>
          <p:cNvSpPr txBox="1"/>
          <p:nvPr/>
        </p:nvSpPr>
        <p:spPr>
          <a:xfrm>
            <a:off x="815790" y="3315273"/>
            <a:ext cx="3403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ysClr val="windowText" lastClr="000000"/>
                </a:solidFill>
              </a:rPr>
              <a:t>Smanjenje</a:t>
            </a:r>
            <a:r>
              <a:rPr lang="en-US" dirty="0">
                <a:solidFill>
                  <a:sysClr val="windowText" lastClr="000000"/>
                </a:solidFill>
              </a:rPr>
              <a:t> </a:t>
            </a:r>
            <a:r>
              <a:rPr lang="en-US" dirty="0" err="1">
                <a:solidFill>
                  <a:sysClr val="windowText" lastClr="000000"/>
                </a:solidFill>
              </a:rPr>
              <a:t>potrošnje</a:t>
            </a:r>
            <a:r>
              <a:rPr lang="en-US" dirty="0">
                <a:solidFill>
                  <a:sysClr val="windowText" lastClr="000000"/>
                </a:solidFill>
              </a:rPr>
              <a:t> </a:t>
            </a:r>
            <a:r>
              <a:rPr lang="en-US" dirty="0" err="1">
                <a:solidFill>
                  <a:sysClr val="windowText" lastClr="000000"/>
                </a:solidFill>
              </a:rPr>
              <a:t>energije</a:t>
            </a:r>
            <a:r>
              <a:rPr lang="en-US" dirty="0">
                <a:solidFill>
                  <a:sysClr val="windowText" lastClr="000000"/>
                </a:solidFill>
              </a:rPr>
              <a:t> I </a:t>
            </a:r>
            <a:r>
              <a:rPr lang="en-US" dirty="0" err="1">
                <a:solidFill>
                  <a:sysClr val="windowText" lastClr="000000"/>
                </a:solidFill>
              </a:rPr>
              <a:t>emisija</a:t>
            </a:r>
            <a:r>
              <a:rPr lang="en-US" dirty="0">
                <a:solidFill>
                  <a:sysClr val="windowText" lastClr="000000"/>
                </a:solidFill>
              </a:rPr>
              <a:t> GHG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301B3D5-5073-85BC-65F4-CE37DDB2E379}"/>
              </a:ext>
            </a:extLst>
          </p:cNvPr>
          <p:cNvSpPr txBox="1"/>
          <p:nvPr/>
        </p:nvSpPr>
        <p:spPr>
          <a:xfrm>
            <a:off x="815790" y="4057314"/>
            <a:ext cx="3403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Adaptacija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klimatske</a:t>
            </a:r>
            <a:r>
              <a:rPr lang="en-US" dirty="0"/>
              <a:t> </a:t>
            </a:r>
            <a:r>
              <a:rPr lang="en-US" dirty="0" err="1"/>
              <a:t>promene</a:t>
            </a: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3172D43-ADF1-4BE8-8881-765F0EBCA99D}"/>
              </a:ext>
            </a:extLst>
          </p:cNvPr>
          <p:cNvSpPr txBox="1"/>
          <p:nvPr/>
        </p:nvSpPr>
        <p:spPr>
          <a:xfrm>
            <a:off x="815790" y="4799355"/>
            <a:ext cx="3403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Smanjenje</a:t>
            </a:r>
            <a:r>
              <a:rPr lang="en-US" dirty="0"/>
              <a:t> </a:t>
            </a:r>
            <a:r>
              <a:rPr lang="en-US" dirty="0" err="1"/>
              <a:t>energetskog</a:t>
            </a:r>
            <a:r>
              <a:rPr lang="en-US" dirty="0"/>
              <a:t> </a:t>
            </a:r>
            <a:r>
              <a:rPr lang="en-US" dirty="0" err="1"/>
              <a:t>siromaštva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841511E-D3AC-B92F-E002-2E007CCB3E3D}"/>
              </a:ext>
            </a:extLst>
          </p:cNvPr>
          <p:cNvSpPr txBox="1"/>
          <p:nvPr/>
        </p:nvSpPr>
        <p:spPr>
          <a:xfrm>
            <a:off x="1213598" y="2248108"/>
            <a:ext cx="30054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Adresiranje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tri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problema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u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nadležnosti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JLS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744A3A2-1D37-B6D8-5DF9-E85CFC2913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022" y="1958789"/>
            <a:ext cx="6816800" cy="38324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65AE8C5-B13C-BB98-1F53-7ACEFA811A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47010" y="1938114"/>
            <a:ext cx="6816800" cy="38324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357918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84305-1419-555D-5E78-645AC2A9D8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D76B49A-AC0F-D46F-43F7-185DF92C0F42}"/>
              </a:ext>
            </a:extLst>
          </p:cNvPr>
          <p:cNvSpPr/>
          <p:nvPr/>
        </p:nvSpPr>
        <p:spPr>
          <a:xfrm>
            <a:off x="685801" y="1958789"/>
            <a:ext cx="4061012" cy="383241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E6697FD-E604-985F-59F3-C03673B2D864}"/>
              </a:ext>
            </a:extLst>
          </p:cNvPr>
          <p:cNvSpPr txBox="1"/>
          <p:nvPr/>
        </p:nvSpPr>
        <p:spPr>
          <a:xfrm>
            <a:off x="3442447" y="783902"/>
            <a:ext cx="4397188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3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CILJ SECAP-A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AA74173-055E-2FFA-EEE1-A6393730A920}"/>
              </a:ext>
            </a:extLst>
          </p:cNvPr>
          <p:cNvSpPr/>
          <p:nvPr/>
        </p:nvSpPr>
        <p:spPr>
          <a:xfrm>
            <a:off x="815790" y="3922377"/>
            <a:ext cx="3501838" cy="916203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3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CAD0514-16EF-F12C-C5D6-E37B15E13F53}"/>
              </a:ext>
            </a:extLst>
          </p:cNvPr>
          <p:cNvSpPr txBox="1"/>
          <p:nvPr/>
        </p:nvSpPr>
        <p:spPr>
          <a:xfrm>
            <a:off x="815790" y="3315273"/>
            <a:ext cx="3403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Smanjenje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potrošnje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energije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I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emisija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GHG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293E4D9-EDD2-6E2B-8842-1323FFCA113B}"/>
              </a:ext>
            </a:extLst>
          </p:cNvPr>
          <p:cNvSpPr txBox="1"/>
          <p:nvPr/>
        </p:nvSpPr>
        <p:spPr>
          <a:xfrm>
            <a:off x="815790" y="4057314"/>
            <a:ext cx="3403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ysClr val="windowText" lastClr="000000"/>
                </a:solidFill>
              </a:rPr>
              <a:t>Adaptacija</a:t>
            </a:r>
            <a:r>
              <a:rPr lang="en-US" dirty="0">
                <a:solidFill>
                  <a:sysClr val="windowText" lastClr="000000"/>
                </a:solidFill>
              </a:rPr>
              <a:t> </a:t>
            </a:r>
            <a:r>
              <a:rPr lang="en-US" dirty="0" err="1">
                <a:solidFill>
                  <a:sysClr val="windowText" lastClr="000000"/>
                </a:solidFill>
              </a:rPr>
              <a:t>na</a:t>
            </a:r>
            <a:r>
              <a:rPr lang="en-US" dirty="0">
                <a:solidFill>
                  <a:sysClr val="windowText" lastClr="000000"/>
                </a:solidFill>
              </a:rPr>
              <a:t> </a:t>
            </a:r>
            <a:r>
              <a:rPr lang="en-US" dirty="0" err="1">
                <a:solidFill>
                  <a:sysClr val="windowText" lastClr="000000"/>
                </a:solidFill>
              </a:rPr>
              <a:t>klimatske</a:t>
            </a:r>
            <a:r>
              <a:rPr lang="en-US" dirty="0">
                <a:solidFill>
                  <a:sysClr val="windowText" lastClr="000000"/>
                </a:solidFill>
              </a:rPr>
              <a:t> </a:t>
            </a:r>
            <a:r>
              <a:rPr lang="en-US" dirty="0" err="1">
                <a:solidFill>
                  <a:sysClr val="windowText" lastClr="000000"/>
                </a:solidFill>
              </a:rPr>
              <a:t>promene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3680322-69B1-101D-6F8C-2B330EE412D2}"/>
              </a:ext>
            </a:extLst>
          </p:cNvPr>
          <p:cNvSpPr txBox="1"/>
          <p:nvPr/>
        </p:nvSpPr>
        <p:spPr>
          <a:xfrm>
            <a:off x="815790" y="4799355"/>
            <a:ext cx="3403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Smanjenje</a:t>
            </a:r>
            <a:r>
              <a:rPr lang="en-US" dirty="0"/>
              <a:t> </a:t>
            </a:r>
            <a:r>
              <a:rPr lang="en-US" dirty="0" err="1"/>
              <a:t>energetskog</a:t>
            </a:r>
            <a:r>
              <a:rPr lang="en-US" dirty="0"/>
              <a:t> </a:t>
            </a:r>
            <a:r>
              <a:rPr lang="en-US" dirty="0" err="1"/>
              <a:t>siromaštva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88AD826-67C2-6B5A-D6A6-7F9A168F6DEA}"/>
              </a:ext>
            </a:extLst>
          </p:cNvPr>
          <p:cNvSpPr txBox="1"/>
          <p:nvPr/>
        </p:nvSpPr>
        <p:spPr>
          <a:xfrm>
            <a:off x="1213598" y="2248108"/>
            <a:ext cx="30054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Adresiranje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tri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problema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u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nadležnosti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JLS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71B520B-C877-B5E2-5C71-A01F20BECF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5222" y="7495989"/>
            <a:ext cx="6816800" cy="38324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598DA9D-D3AB-B3AA-4BCD-60F4EE939E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5222" y="2045398"/>
            <a:ext cx="6816800" cy="38324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BCA0859-C78C-D52C-6729-A806935F33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46378" y="2109043"/>
            <a:ext cx="6703591" cy="37687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870754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7FADC9-131C-DBCD-B5F7-6D02D8109B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D3EA3EC-AD3B-438C-3424-061AD087800C}"/>
              </a:ext>
            </a:extLst>
          </p:cNvPr>
          <p:cNvSpPr/>
          <p:nvPr/>
        </p:nvSpPr>
        <p:spPr>
          <a:xfrm>
            <a:off x="685801" y="1958789"/>
            <a:ext cx="4061012" cy="383241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C3DAE93-9608-D8FC-3141-A91167063F1C}"/>
              </a:ext>
            </a:extLst>
          </p:cNvPr>
          <p:cNvSpPr txBox="1"/>
          <p:nvPr/>
        </p:nvSpPr>
        <p:spPr>
          <a:xfrm>
            <a:off x="3442447" y="783902"/>
            <a:ext cx="4397188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3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CILJ SECAP-A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E9F6EBD4-49DA-92D3-5641-2DCAACB80ACD}"/>
              </a:ext>
            </a:extLst>
          </p:cNvPr>
          <p:cNvSpPr/>
          <p:nvPr/>
        </p:nvSpPr>
        <p:spPr>
          <a:xfrm>
            <a:off x="815790" y="4741122"/>
            <a:ext cx="3501838" cy="762796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3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C17A9D8-1CC0-C830-071F-79FDD8F2C302}"/>
              </a:ext>
            </a:extLst>
          </p:cNvPr>
          <p:cNvSpPr txBox="1"/>
          <p:nvPr/>
        </p:nvSpPr>
        <p:spPr>
          <a:xfrm>
            <a:off x="815790" y="3315273"/>
            <a:ext cx="3403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Smanjenje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potrošnje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energije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I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emisija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GHG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68CF347-651F-1F42-69FB-2BAA6A10375A}"/>
              </a:ext>
            </a:extLst>
          </p:cNvPr>
          <p:cNvSpPr txBox="1"/>
          <p:nvPr/>
        </p:nvSpPr>
        <p:spPr>
          <a:xfrm>
            <a:off x="815790" y="4057314"/>
            <a:ext cx="3403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Adaptacija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na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klimatske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promene</a:t>
            </a:r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1FD6122-B410-44C4-F3A3-84241811EA7F}"/>
              </a:ext>
            </a:extLst>
          </p:cNvPr>
          <p:cNvSpPr txBox="1"/>
          <p:nvPr/>
        </p:nvSpPr>
        <p:spPr>
          <a:xfrm>
            <a:off x="815790" y="4799355"/>
            <a:ext cx="3403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ysClr val="windowText" lastClr="000000"/>
                </a:solidFill>
              </a:rPr>
              <a:t>Smanjenje</a:t>
            </a:r>
            <a:r>
              <a:rPr lang="en-US" dirty="0">
                <a:solidFill>
                  <a:sysClr val="windowText" lastClr="000000"/>
                </a:solidFill>
              </a:rPr>
              <a:t> </a:t>
            </a:r>
            <a:r>
              <a:rPr lang="en-US" dirty="0" err="1">
                <a:solidFill>
                  <a:sysClr val="windowText" lastClr="000000"/>
                </a:solidFill>
              </a:rPr>
              <a:t>energetskog</a:t>
            </a:r>
            <a:r>
              <a:rPr lang="en-US" dirty="0">
                <a:solidFill>
                  <a:sysClr val="windowText" lastClr="000000"/>
                </a:solidFill>
              </a:rPr>
              <a:t> </a:t>
            </a:r>
            <a:r>
              <a:rPr lang="en-US" dirty="0" err="1">
                <a:solidFill>
                  <a:sysClr val="windowText" lastClr="000000"/>
                </a:solidFill>
              </a:rPr>
              <a:t>siromaštva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87702E2-A79E-319E-9658-2E922A4EBDD0}"/>
              </a:ext>
            </a:extLst>
          </p:cNvPr>
          <p:cNvSpPr txBox="1"/>
          <p:nvPr/>
        </p:nvSpPr>
        <p:spPr>
          <a:xfrm>
            <a:off x="1213598" y="2248108"/>
            <a:ext cx="30054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Adresiranje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tri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problema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u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nadležnosti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JLS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7B6E57-B941-C39B-9552-3E04E2F3D8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622" y="7506398"/>
            <a:ext cx="6816800" cy="38324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AD837DC-63AA-2036-D4B8-802AE069CE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226" y="2022435"/>
            <a:ext cx="6703591" cy="37687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834601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49191606-3140-A35C-C0C4-5B9BBC831E7E}"/>
              </a:ext>
            </a:extLst>
          </p:cNvPr>
          <p:cNvSpPr/>
          <p:nvPr/>
        </p:nvSpPr>
        <p:spPr>
          <a:xfrm>
            <a:off x="-1781233" y="340298"/>
            <a:ext cx="16757622" cy="808700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Freeform 38">
            <a:extLst>
              <a:ext uri="{FF2B5EF4-FFF2-40B4-BE49-F238E27FC236}">
                <a16:creationId xmlns:a16="http://schemas.microsoft.com/office/drawing/2014/main" id="{A5C678CB-FE0F-70D0-4012-6636E0E01F7E}"/>
              </a:ext>
            </a:extLst>
          </p:cNvPr>
          <p:cNvSpPr/>
          <p:nvPr/>
        </p:nvSpPr>
        <p:spPr>
          <a:xfrm>
            <a:off x="283467" y="1951064"/>
            <a:ext cx="11473106" cy="3351760"/>
          </a:xfrm>
          <a:custGeom>
            <a:avLst/>
            <a:gdLst>
              <a:gd name="csX0" fmla="*/ 5769699 w 11473106"/>
              <a:gd name="csY0" fmla="*/ 0 h 3351760"/>
              <a:gd name="csX1" fmla="*/ 6037977 w 11473106"/>
              <a:gd name="csY1" fmla="*/ 284239 h 3351760"/>
              <a:gd name="csX2" fmla="*/ 5874125 w 11473106"/>
              <a:gd name="csY2" fmla="*/ 546141 h 3351760"/>
              <a:gd name="csX3" fmla="*/ 5844425 w 11473106"/>
              <a:gd name="csY3" fmla="*/ 555909 h 3351760"/>
              <a:gd name="csX4" fmla="*/ 5844425 w 11473106"/>
              <a:gd name="csY4" fmla="*/ 3219273 h 3351760"/>
              <a:gd name="csX5" fmla="*/ 6919896 w 11473106"/>
              <a:gd name="csY5" fmla="*/ 3219273 h 3351760"/>
              <a:gd name="csX6" fmla="*/ 6919896 w 11473106"/>
              <a:gd name="csY6" fmla="*/ 1869603 h 3351760"/>
              <a:gd name="csX7" fmla="*/ 6890195 w 11473106"/>
              <a:gd name="csY7" fmla="*/ 1859835 h 3351760"/>
              <a:gd name="csX8" fmla="*/ 6726343 w 11473106"/>
              <a:gd name="csY8" fmla="*/ 1597933 h 3351760"/>
              <a:gd name="csX9" fmla="*/ 6994621 w 11473106"/>
              <a:gd name="csY9" fmla="*/ 1313694 h 3351760"/>
              <a:gd name="csX10" fmla="*/ 7262899 w 11473106"/>
              <a:gd name="csY10" fmla="*/ 1597933 h 3351760"/>
              <a:gd name="csX11" fmla="*/ 7099047 w 11473106"/>
              <a:gd name="csY11" fmla="*/ 1859835 h 3351760"/>
              <a:gd name="csX12" fmla="*/ 7069347 w 11473106"/>
              <a:gd name="csY12" fmla="*/ 1869603 h 3351760"/>
              <a:gd name="csX13" fmla="*/ 7069347 w 11473106"/>
              <a:gd name="csY13" fmla="*/ 3219273 h 3351760"/>
              <a:gd name="csX14" fmla="*/ 8894118 w 11473106"/>
              <a:gd name="csY14" fmla="*/ 3219273 h 3351760"/>
              <a:gd name="csX15" fmla="*/ 8894118 w 11473106"/>
              <a:gd name="csY15" fmla="*/ 1235166 h 3351760"/>
              <a:gd name="csX16" fmla="*/ 8861704 w 11473106"/>
              <a:gd name="csY16" fmla="*/ 1224505 h 3351760"/>
              <a:gd name="csX17" fmla="*/ 8697852 w 11473106"/>
              <a:gd name="csY17" fmla="*/ 962603 h 3351760"/>
              <a:gd name="csX18" fmla="*/ 8966130 w 11473106"/>
              <a:gd name="csY18" fmla="*/ 678364 h 3351760"/>
              <a:gd name="csX19" fmla="*/ 9234408 w 11473106"/>
              <a:gd name="csY19" fmla="*/ 962603 h 3351760"/>
              <a:gd name="csX20" fmla="*/ 9070556 w 11473106"/>
              <a:gd name="csY20" fmla="*/ 1224505 h 3351760"/>
              <a:gd name="csX21" fmla="*/ 9057369 w 11473106"/>
              <a:gd name="csY21" fmla="*/ 1228842 h 3351760"/>
              <a:gd name="csX22" fmla="*/ 9057369 w 11473106"/>
              <a:gd name="csY22" fmla="*/ 3219273 h 3351760"/>
              <a:gd name="csX23" fmla="*/ 10626610 w 11473106"/>
              <a:gd name="csY23" fmla="*/ 3219273 h 3351760"/>
              <a:gd name="csX24" fmla="*/ 10626610 w 11473106"/>
              <a:gd name="csY24" fmla="*/ 1279537 h 3351760"/>
              <a:gd name="csX25" fmla="*/ 10594196 w 11473106"/>
              <a:gd name="csY25" fmla="*/ 1268876 h 3351760"/>
              <a:gd name="csX26" fmla="*/ 10430344 w 11473106"/>
              <a:gd name="csY26" fmla="*/ 1006974 h 3351760"/>
              <a:gd name="csX27" fmla="*/ 10698622 w 11473106"/>
              <a:gd name="csY27" fmla="*/ 722735 h 3351760"/>
              <a:gd name="csX28" fmla="*/ 10966900 w 11473106"/>
              <a:gd name="csY28" fmla="*/ 1006974 h 3351760"/>
              <a:gd name="csX29" fmla="*/ 10803048 w 11473106"/>
              <a:gd name="csY29" fmla="*/ 1268876 h 3351760"/>
              <a:gd name="csX30" fmla="*/ 10789861 w 11473106"/>
              <a:gd name="csY30" fmla="*/ 1273213 h 3351760"/>
              <a:gd name="csX31" fmla="*/ 10789861 w 11473106"/>
              <a:gd name="csY31" fmla="*/ 3219273 h 3351760"/>
              <a:gd name="csX32" fmla="*/ 11473106 w 11473106"/>
              <a:gd name="csY32" fmla="*/ 3219273 h 3351760"/>
              <a:gd name="csX33" fmla="*/ 11473106 w 11473106"/>
              <a:gd name="csY33" fmla="*/ 3351760 h 3351760"/>
              <a:gd name="csX34" fmla="*/ 0 w 11473106"/>
              <a:gd name="csY34" fmla="*/ 3351760 h 3351760"/>
              <a:gd name="csX35" fmla="*/ 0 w 11473106"/>
              <a:gd name="csY35" fmla="*/ 3219273 h 3351760"/>
              <a:gd name="csX36" fmla="*/ 402336 w 11473106"/>
              <a:gd name="csY36" fmla="*/ 3219273 h 3351760"/>
              <a:gd name="csX37" fmla="*/ 402336 w 11473106"/>
              <a:gd name="csY37" fmla="*/ 2070880 h 3351760"/>
              <a:gd name="csX38" fmla="*/ 394519 w 11473106"/>
              <a:gd name="csY38" fmla="*/ 2069208 h 3351760"/>
              <a:gd name="csX39" fmla="*/ 230667 w 11473106"/>
              <a:gd name="csY39" fmla="*/ 1807306 h 3351760"/>
              <a:gd name="csX40" fmla="*/ 498945 w 11473106"/>
              <a:gd name="csY40" fmla="*/ 1523067 h 3351760"/>
              <a:gd name="csX41" fmla="*/ 767223 w 11473106"/>
              <a:gd name="csY41" fmla="*/ 1807306 h 3351760"/>
              <a:gd name="csX42" fmla="*/ 603371 w 11473106"/>
              <a:gd name="csY42" fmla="*/ 2069208 h 3351760"/>
              <a:gd name="csX43" fmla="*/ 557455 w 11473106"/>
              <a:gd name="csY43" fmla="*/ 2079030 h 3351760"/>
              <a:gd name="csX44" fmla="*/ 557455 w 11473106"/>
              <a:gd name="csY44" fmla="*/ 3219273 h 3351760"/>
              <a:gd name="csX45" fmla="*/ 2470751 w 11473106"/>
              <a:gd name="csY45" fmla="*/ 3219273 h 3351760"/>
              <a:gd name="csX46" fmla="*/ 2470751 w 11473106"/>
              <a:gd name="csY46" fmla="*/ 1059586 h 3351760"/>
              <a:gd name="csX47" fmla="*/ 2443886 w 11473106"/>
              <a:gd name="csY47" fmla="*/ 1050750 h 3351760"/>
              <a:gd name="csX48" fmla="*/ 2280034 w 11473106"/>
              <a:gd name="csY48" fmla="*/ 788848 h 3351760"/>
              <a:gd name="csX49" fmla="*/ 2548311 w 11473106"/>
              <a:gd name="csY49" fmla="*/ 504609 h 3351760"/>
              <a:gd name="csX50" fmla="*/ 2816589 w 11473106"/>
              <a:gd name="csY50" fmla="*/ 788848 h 3351760"/>
              <a:gd name="csX51" fmla="*/ 2652737 w 11473106"/>
              <a:gd name="csY51" fmla="*/ 1050750 h 3351760"/>
              <a:gd name="csX52" fmla="*/ 2625870 w 11473106"/>
              <a:gd name="csY52" fmla="*/ 1059586 h 3351760"/>
              <a:gd name="csX53" fmla="*/ 2625870 w 11473106"/>
              <a:gd name="csY53" fmla="*/ 3219273 h 3351760"/>
              <a:gd name="csX54" fmla="*/ 3895585 w 11473106"/>
              <a:gd name="csY54" fmla="*/ 3219273 h 3351760"/>
              <a:gd name="csX55" fmla="*/ 3895585 w 11473106"/>
              <a:gd name="csY55" fmla="*/ 1291652 h 3351760"/>
              <a:gd name="csX56" fmla="*/ 3865885 w 11473106"/>
              <a:gd name="csY56" fmla="*/ 1281884 h 3351760"/>
              <a:gd name="csX57" fmla="*/ 3702033 w 11473106"/>
              <a:gd name="csY57" fmla="*/ 1019982 h 3351760"/>
              <a:gd name="csX58" fmla="*/ 3970310 w 11473106"/>
              <a:gd name="csY58" fmla="*/ 735743 h 3351760"/>
              <a:gd name="csX59" fmla="*/ 4238588 w 11473106"/>
              <a:gd name="csY59" fmla="*/ 1019982 h 3351760"/>
              <a:gd name="csX60" fmla="*/ 4074736 w 11473106"/>
              <a:gd name="csY60" fmla="*/ 1281884 h 3351760"/>
              <a:gd name="csX61" fmla="*/ 4045035 w 11473106"/>
              <a:gd name="csY61" fmla="*/ 1291652 h 3351760"/>
              <a:gd name="csX62" fmla="*/ 4045035 w 11473106"/>
              <a:gd name="csY62" fmla="*/ 3219273 h 3351760"/>
              <a:gd name="csX63" fmla="*/ 5694974 w 11473106"/>
              <a:gd name="csY63" fmla="*/ 3219273 h 3351760"/>
              <a:gd name="csX64" fmla="*/ 5694974 w 11473106"/>
              <a:gd name="csY64" fmla="*/ 555909 h 3351760"/>
              <a:gd name="csX65" fmla="*/ 5665273 w 11473106"/>
              <a:gd name="csY65" fmla="*/ 546141 h 3351760"/>
              <a:gd name="csX66" fmla="*/ 5501422 w 11473106"/>
              <a:gd name="csY66" fmla="*/ 284239 h 3351760"/>
              <a:gd name="csX67" fmla="*/ 5769699 w 11473106"/>
              <a:gd name="csY67" fmla="*/ 0 h 33517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</a:cxnLst>
            <a:rect l="l" t="t" r="r" b="b"/>
            <a:pathLst>
              <a:path w="11473106" h="3351760">
                <a:moveTo>
                  <a:pt x="5769699" y="0"/>
                </a:moveTo>
                <a:cubicBezTo>
                  <a:pt x="5917865" y="0"/>
                  <a:pt x="6037977" y="127258"/>
                  <a:pt x="6037977" y="284239"/>
                </a:cubicBezTo>
                <a:cubicBezTo>
                  <a:pt x="6037977" y="401975"/>
                  <a:pt x="5970414" y="502991"/>
                  <a:pt x="5874125" y="546141"/>
                </a:cubicBezTo>
                <a:lnTo>
                  <a:pt x="5844425" y="555909"/>
                </a:lnTo>
                <a:lnTo>
                  <a:pt x="5844425" y="3219273"/>
                </a:lnTo>
                <a:lnTo>
                  <a:pt x="6919896" y="3219273"/>
                </a:lnTo>
                <a:lnTo>
                  <a:pt x="6919896" y="1869603"/>
                </a:lnTo>
                <a:lnTo>
                  <a:pt x="6890195" y="1859835"/>
                </a:lnTo>
                <a:cubicBezTo>
                  <a:pt x="6793906" y="1816685"/>
                  <a:pt x="6726343" y="1715669"/>
                  <a:pt x="6726343" y="1597933"/>
                </a:cubicBezTo>
                <a:cubicBezTo>
                  <a:pt x="6726343" y="1440952"/>
                  <a:pt x="6846455" y="1313694"/>
                  <a:pt x="6994621" y="1313694"/>
                </a:cubicBezTo>
                <a:cubicBezTo>
                  <a:pt x="7142787" y="1313694"/>
                  <a:pt x="7262899" y="1440952"/>
                  <a:pt x="7262899" y="1597933"/>
                </a:cubicBezTo>
                <a:cubicBezTo>
                  <a:pt x="7262899" y="1715669"/>
                  <a:pt x="7195336" y="1816685"/>
                  <a:pt x="7099047" y="1859835"/>
                </a:cubicBezTo>
                <a:lnTo>
                  <a:pt x="7069347" y="1869603"/>
                </a:lnTo>
                <a:lnTo>
                  <a:pt x="7069347" y="3219273"/>
                </a:lnTo>
                <a:lnTo>
                  <a:pt x="8894118" y="3219273"/>
                </a:lnTo>
                <a:lnTo>
                  <a:pt x="8894118" y="1235166"/>
                </a:lnTo>
                <a:lnTo>
                  <a:pt x="8861704" y="1224505"/>
                </a:lnTo>
                <a:cubicBezTo>
                  <a:pt x="8765415" y="1181355"/>
                  <a:pt x="8697852" y="1080339"/>
                  <a:pt x="8697852" y="962603"/>
                </a:cubicBezTo>
                <a:cubicBezTo>
                  <a:pt x="8697852" y="805622"/>
                  <a:pt x="8817964" y="678364"/>
                  <a:pt x="8966130" y="678364"/>
                </a:cubicBezTo>
                <a:cubicBezTo>
                  <a:pt x="9114296" y="678364"/>
                  <a:pt x="9234408" y="805622"/>
                  <a:pt x="9234408" y="962603"/>
                </a:cubicBezTo>
                <a:cubicBezTo>
                  <a:pt x="9234408" y="1080339"/>
                  <a:pt x="9166845" y="1181355"/>
                  <a:pt x="9070556" y="1224505"/>
                </a:cubicBezTo>
                <a:lnTo>
                  <a:pt x="9057369" y="1228842"/>
                </a:lnTo>
                <a:lnTo>
                  <a:pt x="9057369" y="3219273"/>
                </a:lnTo>
                <a:lnTo>
                  <a:pt x="10626610" y="3219273"/>
                </a:lnTo>
                <a:lnTo>
                  <a:pt x="10626610" y="1279537"/>
                </a:lnTo>
                <a:lnTo>
                  <a:pt x="10594196" y="1268876"/>
                </a:lnTo>
                <a:cubicBezTo>
                  <a:pt x="10497907" y="1225726"/>
                  <a:pt x="10430344" y="1124710"/>
                  <a:pt x="10430344" y="1006974"/>
                </a:cubicBezTo>
                <a:cubicBezTo>
                  <a:pt x="10430344" y="849993"/>
                  <a:pt x="10550456" y="722735"/>
                  <a:pt x="10698622" y="722735"/>
                </a:cubicBezTo>
                <a:cubicBezTo>
                  <a:pt x="10846788" y="722735"/>
                  <a:pt x="10966900" y="849993"/>
                  <a:pt x="10966900" y="1006974"/>
                </a:cubicBezTo>
                <a:cubicBezTo>
                  <a:pt x="10966900" y="1124710"/>
                  <a:pt x="10899337" y="1225726"/>
                  <a:pt x="10803048" y="1268876"/>
                </a:cubicBezTo>
                <a:lnTo>
                  <a:pt x="10789861" y="1273213"/>
                </a:lnTo>
                <a:lnTo>
                  <a:pt x="10789861" y="3219273"/>
                </a:lnTo>
                <a:lnTo>
                  <a:pt x="11473106" y="3219273"/>
                </a:lnTo>
                <a:lnTo>
                  <a:pt x="11473106" y="3351760"/>
                </a:lnTo>
                <a:lnTo>
                  <a:pt x="0" y="3351760"/>
                </a:lnTo>
                <a:lnTo>
                  <a:pt x="0" y="3219273"/>
                </a:lnTo>
                <a:lnTo>
                  <a:pt x="402336" y="3219273"/>
                </a:lnTo>
                <a:lnTo>
                  <a:pt x="402336" y="2070880"/>
                </a:lnTo>
                <a:lnTo>
                  <a:pt x="394519" y="2069208"/>
                </a:lnTo>
                <a:cubicBezTo>
                  <a:pt x="298230" y="2026058"/>
                  <a:pt x="230667" y="1925042"/>
                  <a:pt x="230667" y="1807306"/>
                </a:cubicBezTo>
                <a:cubicBezTo>
                  <a:pt x="230667" y="1650325"/>
                  <a:pt x="350779" y="1523067"/>
                  <a:pt x="498945" y="1523067"/>
                </a:cubicBezTo>
                <a:cubicBezTo>
                  <a:pt x="647111" y="1523067"/>
                  <a:pt x="767223" y="1650325"/>
                  <a:pt x="767223" y="1807306"/>
                </a:cubicBezTo>
                <a:cubicBezTo>
                  <a:pt x="767223" y="1925042"/>
                  <a:pt x="699660" y="2026058"/>
                  <a:pt x="603371" y="2069208"/>
                </a:cubicBezTo>
                <a:lnTo>
                  <a:pt x="557455" y="2079030"/>
                </a:lnTo>
                <a:lnTo>
                  <a:pt x="557455" y="3219273"/>
                </a:lnTo>
                <a:lnTo>
                  <a:pt x="2470751" y="3219273"/>
                </a:lnTo>
                <a:lnTo>
                  <a:pt x="2470751" y="1059586"/>
                </a:lnTo>
                <a:lnTo>
                  <a:pt x="2443886" y="1050750"/>
                </a:lnTo>
                <a:cubicBezTo>
                  <a:pt x="2347596" y="1007600"/>
                  <a:pt x="2280034" y="906584"/>
                  <a:pt x="2280034" y="788848"/>
                </a:cubicBezTo>
                <a:cubicBezTo>
                  <a:pt x="2280034" y="631867"/>
                  <a:pt x="2400146" y="504609"/>
                  <a:pt x="2548311" y="504609"/>
                </a:cubicBezTo>
                <a:cubicBezTo>
                  <a:pt x="2696477" y="504609"/>
                  <a:pt x="2816589" y="631867"/>
                  <a:pt x="2816589" y="788848"/>
                </a:cubicBezTo>
                <a:cubicBezTo>
                  <a:pt x="2816589" y="906584"/>
                  <a:pt x="2749026" y="1007600"/>
                  <a:pt x="2652737" y="1050750"/>
                </a:cubicBezTo>
                <a:lnTo>
                  <a:pt x="2625870" y="1059586"/>
                </a:lnTo>
                <a:lnTo>
                  <a:pt x="2625870" y="3219273"/>
                </a:lnTo>
                <a:lnTo>
                  <a:pt x="3895585" y="3219273"/>
                </a:lnTo>
                <a:lnTo>
                  <a:pt x="3895585" y="1291652"/>
                </a:lnTo>
                <a:lnTo>
                  <a:pt x="3865885" y="1281884"/>
                </a:lnTo>
                <a:cubicBezTo>
                  <a:pt x="3769596" y="1238734"/>
                  <a:pt x="3702033" y="1137718"/>
                  <a:pt x="3702033" y="1019982"/>
                </a:cubicBezTo>
                <a:cubicBezTo>
                  <a:pt x="3702033" y="863001"/>
                  <a:pt x="3822145" y="735743"/>
                  <a:pt x="3970310" y="735743"/>
                </a:cubicBezTo>
                <a:cubicBezTo>
                  <a:pt x="4118476" y="735743"/>
                  <a:pt x="4238588" y="863001"/>
                  <a:pt x="4238588" y="1019982"/>
                </a:cubicBezTo>
                <a:cubicBezTo>
                  <a:pt x="4238588" y="1137718"/>
                  <a:pt x="4171025" y="1238734"/>
                  <a:pt x="4074736" y="1281884"/>
                </a:cubicBezTo>
                <a:lnTo>
                  <a:pt x="4045035" y="1291652"/>
                </a:lnTo>
                <a:lnTo>
                  <a:pt x="4045035" y="3219273"/>
                </a:lnTo>
                <a:lnTo>
                  <a:pt x="5694974" y="3219273"/>
                </a:lnTo>
                <a:lnTo>
                  <a:pt x="5694974" y="555909"/>
                </a:lnTo>
                <a:lnTo>
                  <a:pt x="5665273" y="546141"/>
                </a:lnTo>
                <a:cubicBezTo>
                  <a:pt x="5568984" y="502991"/>
                  <a:pt x="5501422" y="401975"/>
                  <a:pt x="5501422" y="284239"/>
                </a:cubicBezTo>
                <a:cubicBezTo>
                  <a:pt x="5501422" y="127258"/>
                  <a:pt x="5621533" y="0"/>
                  <a:pt x="576969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CE7F88-6C19-2DF3-32EF-2F3D0647F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3498" y="553319"/>
            <a:ext cx="10131425" cy="1456267"/>
          </a:xfrm>
        </p:spPr>
        <p:txBody>
          <a:bodyPr/>
          <a:lstStyle/>
          <a:p>
            <a:r>
              <a:rPr lang="en-US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Hronologija</a:t>
            </a:r>
            <a:r>
              <a:rPr lang="en-US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izrade</a:t>
            </a:r>
            <a:r>
              <a:rPr lang="en-US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secap</a:t>
            </a:r>
            <a:r>
              <a:rPr lang="en-US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-a</a:t>
            </a:r>
            <a:endParaRPr lang="en-US" dirty="0">
              <a:ln w="3175" cmpd="sng">
                <a:solidFill>
                  <a:sysClr val="windowText" lastClr="00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7F4B3E-7FDE-AFB2-E163-95452BAE104E}"/>
              </a:ext>
            </a:extLst>
          </p:cNvPr>
          <p:cNvSpPr txBox="1"/>
          <p:nvPr/>
        </p:nvSpPr>
        <p:spPr>
          <a:xfrm>
            <a:off x="1050688" y="3041879"/>
            <a:ext cx="1781089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 err="1">
                <a:solidFill>
                  <a:sysClr val="windowText" lastClr="000000"/>
                </a:solidFill>
              </a:rPr>
              <a:t>Određena</a:t>
            </a:r>
            <a:r>
              <a:rPr lang="en-US" sz="1100" b="1" dirty="0">
                <a:solidFill>
                  <a:sysClr val="windowText" lastClr="000000"/>
                </a:solidFill>
              </a:rPr>
              <a:t> </a:t>
            </a:r>
            <a:r>
              <a:rPr lang="en-US" sz="1100" b="1" dirty="0" err="1">
                <a:solidFill>
                  <a:sysClr val="windowText" lastClr="000000"/>
                </a:solidFill>
              </a:rPr>
              <a:t>analiza</a:t>
            </a:r>
            <a:r>
              <a:rPr lang="en-US" sz="1100" b="1" dirty="0">
                <a:solidFill>
                  <a:sysClr val="windowText" lastClr="000000"/>
                </a:solidFill>
              </a:rPr>
              <a:t> I status quo tri </a:t>
            </a:r>
            <a:r>
              <a:rPr lang="en-US" sz="1100" b="1" dirty="0" err="1">
                <a:solidFill>
                  <a:sysClr val="windowText" lastClr="000000"/>
                </a:solidFill>
              </a:rPr>
              <a:t>segmenta</a:t>
            </a:r>
            <a:endParaRPr lang="en-US" sz="1100" b="1" dirty="0">
              <a:solidFill>
                <a:sysClr val="windowText" lastClr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b="1" dirty="0" err="1">
                <a:solidFill>
                  <a:sysClr val="windowText" lastClr="000000"/>
                </a:solidFill>
              </a:rPr>
              <a:t>Emisije</a:t>
            </a:r>
            <a:r>
              <a:rPr lang="en-US" sz="1100" b="1" dirty="0">
                <a:solidFill>
                  <a:sysClr val="windowText" lastClr="000000"/>
                </a:solidFill>
              </a:rPr>
              <a:t> GHG I </a:t>
            </a:r>
            <a:r>
              <a:rPr lang="en-US" sz="1100" b="1" dirty="0" err="1">
                <a:solidFill>
                  <a:sysClr val="windowText" lastClr="000000"/>
                </a:solidFill>
              </a:rPr>
              <a:t>potrošnja</a:t>
            </a:r>
            <a:r>
              <a:rPr lang="en-US" sz="1100" b="1" dirty="0">
                <a:solidFill>
                  <a:sysClr val="windowText" lastClr="000000"/>
                </a:solidFill>
              </a:rPr>
              <a:t> </a:t>
            </a:r>
            <a:r>
              <a:rPr lang="en-US" sz="1100" b="1" dirty="0" err="1">
                <a:solidFill>
                  <a:sysClr val="windowText" lastClr="000000"/>
                </a:solidFill>
              </a:rPr>
              <a:t>energije</a:t>
            </a:r>
            <a:endParaRPr lang="en-US" sz="1100" b="1" dirty="0">
              <a:solidFill>
                <a:sysClr val="windowText" lastClr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b="1" dirty="0" err="1">
                <a:solidFill>
                  <a:sysClr val="windowText" lastClr="000000"/>
                </a:solidFill>
              </a:rPr>
              <a:t>Adaptacija</a:t>
            </a:r>
            <a:r>
              <a:rPr lang="en-US" sz="1100" b="1" dirty="0">
                <a:solidFill>
                  <a:sysClr val="windowText" lastClr="000000"/>
                </a:solidFill>
              </a:rPr>
              <a:t> </a:t>
            </a:r>
            <a:r>
              <a:rPr lang="en-US" sz="1100" b="1" dirty="0" err="1">
                <a:solidFill>
                  <a:sysClr val="windowText" lastClr="000000"/>
                </a:solidFill>
              </a:rPr>
              <a:t>na</a:t>
            </a:r>
            <a:r>
              <a:rPr lang="en-US" sz="1100" b="1" dirty="0">
                <a:solidFill>
                  <a:sysClr val="windowText" lastClr="000000"/>
                </a:solidFill>
              </a:rPr>
              <a:t> </a:t>
            </a:r>
            <a:r>
              <a:rPr lang="en-US" sz="1100" b="1" dirty="0" err="1">
                <a:solidFill>
                  <a:sysClr val="windowText" lastClr="000000"/>
                </a:solidFill>
              </a:rPr>
              <a:t>klimatske</a:t>
            </a:r>
            <a:r>
              <a:rPr lang="en-US" sz="1100" b="1" dirty="0">
                <a:solidFill>
                  <a:sysClr val="windowText" lastClr="000000"/>
                </a:solidFill>
              </a:rPr>
              <a:t> </a:t>
            </a:r>
            <a:r>
              <a:rPr lang="en-US" sz="1100" b="1" dirty="0" err="1">
                <a:solidFill>
                  <a:sysClr val="windowText" lastClr="000000"/>
                </a:solidFill>
              </a:rPr>
              <a:t>promene</a:t>
            </a:r>
            <a:endParaRPr lang="en-US" sz="1100" b="1" dirty="0">
              <a:solidFill>
                <a:sysClr val="windowText" lastClr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b="1" dirty="0" err="1">
                <a:solidFill>
                  <a:sysClr val="windowText" lastClr="000000"/>
                </a:solidFill>
              </a:rPr>
              <a:t>Energetsko</a:t>
            </a:r>
            <a:r>
              <a:rPr lang="en-US" sz="1100" b="1" dirty="0">
                <a:solidFill>
                  <a:sysClr val="windowText" lastClr="000000"/>
                </a:solidFill>
              </a:rPr>
              <a:t> </a:t>
            </a:r>
            <a:r>
              <a:rPr lang="en-US" sz="1100" b="1" dirty="0" err="1">
                <a:solidFill>
                  <a:sysClr val="windowText" lastClr="000000"/>
                </a:solidFill>
              </a:rPr>
              <a:t>siromaštvo</a:t>
            </a:r>
            <a:endParaRPr lang="en-US" sz="1100" b="1" dirty="0">
              <a:solidFill>
                <a:sysClr val="windowText" lastClr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15AC2E5-C906-B5D1-6D8F-5F4CE5A3093D}"/>
              </a:ext>
            </a:extLst>
          </p:cNvPr>
          <p:cNvSpPr txBox="1"/>
          <p:nvPr/>
        </p:nvSpPr>
        <p:spPr>
          <a:xfrm>
            <a:off x="3145597" y="2335236"/>
            <a:ext cx="976094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1100" b="1" dirty="0">
                <a:solidFill>
                  <a:sysClr val="windowText" lastClr="000000"/>
                </a:solidFill>
              </a:rPr>
              <a:t>Analiza </a:t>
            </a:r>
            <a:r>
              <a:rPr lang="en-US" sz="1100" b="1" dirty="0" err="1">
                <a:solidFill>
                  <a:sysClr val="windowText" lastClr="000000"/>
                </a:solidFill>
              </a:rPr>
              <a:t>dosadašnjih</a:t>
            </a:r>
            <a:r>
              <a:rPr lang="en-US" sz="1100" b="1" dirty="0">
                <a:solidFill>
                  <a:sysClr val="windowText" lastClr="000000"/>
                </a:solidFill>
              </a:rPr>
              <a:t> </a:t>
            </a:r>
            <a:r>
              <a:rPr lang="en-US" sz="1100" b="1" dirty="0" err="1">
                <a:solidFill>
                  <a:sysClr val="windowText" lastClr="000000"/>
                </a:solidFill>
              </a:rPr>
              <a:t>javnih</a:t>
            </a:r>
            <a:r>
              <a:rPr lang="en-US" sz="1100" b="1" dirty="0">
                <a:solidFill>
                  <a:sysClr val="windowText" lastClr="000000"/>
                </a:solidFill>
              </a:rPr>
              <a:t> </a:t>
            </a:r>
            <a:r>
              <a:rPr lang="en-US" sz="1100" b="1" dirty="0" err="1">
                <a:solidFill>
                  <a:sysClr val="windowText" lastClr="000000"/>
                </a:solidFill>
              </a:rPr>
              <a:t>politika</a:t>
            </a:r>
            <a:r>
              <a:rPr lang="en-US" sz="1100" b="1" dirty="0">
                <a:solidFill>
                  <a:sysClr val="windowText" lastClr="000000"/>
                </a:solidFill>
              </a:rPr>
              <a:t> u </a:t>
            </a:r>
            <a:r>
              <a:rPr lang="en-US" sz="1100" b="1" dirty="0" err="1">
                <a:solidFill>
                  <a:sysClr val="windowText" lastClr="000000"/>
                </a:solidFill>
              </a:rPr>
              <a:t>ovim</a:t>
            </a:r>
            <a:r>
              <a:rPr lang="en-US" sz="1100" b="1" dirty="0">
                <a:solidFill>
                  <a:sysClr val="windowText" lastClr="000000"/>
                </a:solidFill>
              </a:rPr>
              <a:t> </a:t>
            </a:r>
            <a:r>
              <a:rPr lang="en-US" sz="1100" b="1" dirty="0" err="1">
                <a:solidFill>
                  <a:sysClr val="windowText" lastClr="000000"/>
                </a:solidFill>
              </a:rPr>
              <a:t>oblastima</a:t>
            </a:r>
            <a:endParaRPr lang="en-US" sz="1100" b="1" dirty="0">
              <a:solidFill>
                <a:sysClr val="windowText" lastClr="00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FA87DD2-66B2-52DE-5CB9-AD8D7B5642B6}"/>
              </a:ext>
            </a:extLst>
          </p:cNvPr>
          <p:cNvSpPr txBox="1"/>
          <p:nvPr/>
        </p:nvSpPr>
        <p:spPr>
          <a:xfrm>
            <a:off x="4493822" y="2557759"/>
            <a:ext cx="153791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1100" b="1" dirty="0" err="1">
                <a:solidFill>
                  <a:sysClr val="windowText" lastClr="000000"/>
                </a:solidFill>
              </a:rPr>
              <a:t>Ažuriranje</a:t>
            </a:r>
            <a:r>
              <a:rPr lang="en-US" sz="1100" b="1" dirty="0">
                <a:solidFill>
                  <a:sysClr val="windowText" lastClr="000000"/>
                </a:solidFill>
              </a:rPr>
              <a:t> </a:t>
            </a:r>
            <a:r>
              <a:rPr lang="en-US" sz="1100" b="1" dirty="0" err="1">
                <a:solidFill>
                  <a:sysClr val="windowText" lastClr="000000"/>
                </a:solidFill>
              </a:rPr>
              <a:t>spiska</a:t>
            </a:r>
            <a:r>
              <a:rPr lang="en-US" sz="1100" b="1" dirty="0">
                <a:solidFill>
                  <a:sysClr val="windowText" lastClr="000000"/>
                </a:solidFill>
              </a:rPr>
              <a:t> </a:t>
            </a:r>
            <a:r>
              <a:rPr lang="en-US" sz="1100" b="1" dirty="0" err="1">
                <a:solidFill>
                  <a:sysClr val="windowText" lastClr="000000"/>
                </a:solidFill>
              </a:rPr>
              <a:t>mera</a:t>
            </a:r>
            <a:r>
              <a:rPr lang="en-US" sz="1100" b="1" dirty="0">
                <a:solidFill>
                  <a:sysClr val="windowText" lastClr="000000"/>
                </a:solidFill>
              </a:rPr>
              <a:t> I </a:t>
            </a:r>
            <a:r>
              <a:rPr lang="en-US" sz="1100" b="1" dirty="0" err="1">
                <a:solidFill>
                  <a:sysClr val="windowText" lastClr="000000"/>
                </a:solidFill>
              </a:rPr>
              <a:t>kalkulatora</a:t>
            </a:r>
            <a:r>
              <a:rPr lang="en-US" sz="1100" b="1" dirty="0">
                <a:solidFill>
                  <a:sysClr val="windowText" lastClr="000000"/>
                </a:solidFill>
              </a:rPr>
              <a:t> za </a:t>
            </a:r>
            <a:r>
              <a:rPr lang="en-US" sz="1100" b="1" dirty="0" err="1">
                <a:solidFill>
                  <a:sysClr val="windowText" lastClr="000000"/>
                </a:solidFill>
              </a:rPr>
              <a:t>proračun</a:t>
            </a:r>
            <a:r>
              <a:rPr lang="en-US" sz="1100" b="1" dirty="0">
                <a:solidFill>
                  <a:sysClr val="windowText" lastClr="000000"/>
                </a:solidFill>
              </a:rPr>
              <a:t> </a:t>
            </a:r>
            <a:r>
              <a:rPr lang="en-US" sz="1100" b="1" dirty="0" err="1">
                <a:solidFill>
                  <a:sysClr val="windowText" lastClr="000000"/>
                </a:solidFill>
              </a:rPr>
              <a:t>ušteda</a:t>
            </a:r>
            <a:endParaRPr lang="en-US" sz="1100" b="1" dirty="0">
              <a:solidFill>
                <a:sysClr val="windowText" lastClr="00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C279D7D-4D2B-BAEB-1812-B4129CF10A3F}"/>
              </a:ext>
            </a:extLst>
          </p:cNvPr>
          <p:cNvSpPr txBox="1"/>
          <p:nvPr/>
        </p:nvSpPr>
        <p:spPr>
          <a:xfrm>
            <a:off x="6402865" y="1806713"/>
            <a:ext cx="153791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1100" b="1" dirty="0" err="1">
                <a:solidFill>
                  <a:sysClr val="windowText" lastClr="000000"/>
                </a:solidFill>
              </a:rPr>
              <a:t>Izbor</a:t>
            </a:r>
            <a:r>
              <a:rPr lang="en-US" sz="1100" b="1" dirty="0">
                <a:solidFill>
                  <a:sysClr val="windowText" lastClr="000000"/>
                </a:solidFill>
              </a:rPr>
              <a:t> I </a:t>
            </a:r>
            <a:r>
              <a:rPr lang="en-US" sz="1100" b="1" dirty="0" err="1">
                <a:solidFill>
                  <a:sysClr val="windowText" lastClr="000000"/>
                </a:solidFill>
              </a:rPr>
              <a:t>usvajanje</a:t>
            </a:r>
            <a:r>
              <a:rPr lang="en-US" sz="1100" b="1" dirty="0">
                <a:solidFill>
                  <a:sysClr val="windowText" lastClr="000000"/>
                </a:solidFill>
              </a:rPr>
              <a:t> </a:t>
            </a:r>
            <a:r>
              <a:rPr lang="en-US" sz="1100" b="1" dirty="0" err="1">
                <a:solidFill>
                  <a:sysClr val="windowText" lastClr="000000"/>
                </a:solidFill>
              </a:rPr>
              <a:t>vizije</a:t>
            </a:r>
            <a:r>
              <a:rPr lang="en-US" sz="1100" b="1" dirty="0">
                <a:solidFill>
                  <a:sysClr val="windowText" lastClr="000000"/>
                </a:solidFill>
              </a:rPr>
              <a:t> za 2030.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73B1914-4E3B-DA62-03E4-36E5BF9AA7C2}"/>
              </a:ext>
            </a:extLst>
          </p:cNvPr>
          <p:cNvSpPr/>
          <p:nvPr/>
        </p:nvSpPr>
        <p:spPr>
          <a:xfrm rot="5400000">
            <a:off x="5464158" y="5462120"/>
            <a:ext cx="492008" cy="14945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Graphic 24" descr="Group success with solid fill">
            <a:extLst>
              <a:ext uri="{FF2B5EF4-FFF2-40B4-BE49-F238E27FC236}">
                <a16:creationId xmlns:a16="http://schemas.microsoft.com/office/drawing/2014/main" id="{80B7D620-6F53-2267-CE36-F9CA34F76E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251648" y="5799262"/>
            <a:ext cx="914400" cy="914400"/>
          </a:xfrm>
          <a:prstGeom prst="rect">
            <a:avLst/>
          </a:prstGeom>
        </p:spPr>
      </p:pic>
      <p:sp>
        <p:nvSpPr>
          <p:cNvPr id="26" name="Donut 25">
            <a:extLst>
              <a:ext uri="{FF2B5EF4-FFF2-40B4-BE49-F238E27FC236}">
                <a16:creationId xmlns:a16="http://schemas.microsoft.com/office/drawing/2014/main" id="{9F6F0732-7E11-D30E-E5EA-ABF2AD048420}"/>
              </a:ext>
            </a:extLst>
          </p:cNvPr>
          <p:cNvSpPr/>
          <p:nvPr/>
        </p:nvSpPr>
        <p:spPr>
          <a:xfrm>
            <a:off x="4958029" y="5782848"/>
            <a:ext cx="1549400" cy="1039059"/>
          </a:xfrm>
          <a:prstGeom prst="donut">
            <a:avLst>
              <a:gd name="adj" fmla="val 2989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AD23A82-459F-CAA8-EF63-967DF6FE249C}"/>
              </a:ext>
            </a:extLst>
          </p:cNvPr>
          <p:cNvSpPr txBox="1"/>
          <p:nvPr/>
        </p:nvSpPr>
        <p:spPr>
          <a:xfrm>
            <a:off x="6598889" y="6148369"/>
            <a:ext cx="1894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Sada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smo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ovde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!</a:t>
            </a:r>
          </a:p>
        </p:txBody>
      </p:sp>
      <p:pic>
        <p:nvPicPr>
          <p:cNvPr id="29" name="Graphic 28" descr="Smiling face outline with solid fill">
            <a:extLst>
              <a:ext uri="{FF2B5EF4-FFF2-40B4-BE49-F238E27FC236}">
                <a16:creationId xmlns:a16="http://schemas.microsoft.com/office/drawing/2014/main" id="{AF580E66-1584-EFEE-970A-90E732C8243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8347557" y="5987323"/>
            <a:ext cx="691423" cy="691423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BB0C4730-4682-4FC0-1640-58D46A4E6A24}"/>
              </a:ext>
            </a:extLst>
          </p:cNvPr>
          <p:cNvSpPr txBox="1"/>
          <p:nvPr/>
        </p:nvSpPr>
        <p:spPr>
          <a:xfrm>
            <a:off x="7581455" y="2972200"/>
            <a:ext cx="1537910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 err="1">
                <a:solidFill>
                  <a:sysClr val="windowText" lastClr="000000"/>
                </a:solidFill>
              </a:rPr>
              <a:t>Odabir</a:t>
            </a:r>
            <a:r>
              <a:rPr lang="en-US" sz="1100" b="1" dirty="0">
                <a:solidFill>
                  <a:sysClr val="windowText" lastClr="000000"/>
                </a:solidFill>
              </a:rPr>
              <a:t> </a:t>
            </a:r>
            <a:r>
              <a:rPr lang="en-US" sz="1100" b="1" dirty="0" err="1">
                <a:solidFill>
                  <a:sysClr val="windowText" lastClr="000000"/>
                </a:solidFill>
              </a:rPr>
              <a:t>pojedinačnih</a:t>
            </a:r>
            <a:r>
              <a:rPr lang="en-US" sz="1100" b="1" dirty="0">
                <a:solidFill>
                  <a:sysClr val="windowText" lastClr="000000"/>
                </a:solidFill>
              </a:rPr>
              <a:t> I </a:t>
            </a:r>
            <a:r>
              <a:rPr lang="en-US" sz="1100" b="1" dirty="0" err="1">
                <a:solidFill>
                  <a:sysClr val="windowText" lastClr="000000"/>
                </a:solidFill>
              </a:rPr>
              <a:t>zajedničkih</a:t>
            </a:r>
            <a:r>
              <a:rPr lang="en-US" sz="1100" b="1" dirty="0">
                <a:solidFill>
                  <a:sysClr val="windowText" lastClr="000000"/>
                </a:solidFill>
              </a:rPr>
              <a:t> </a:t>
            </a:r>
            <a:r>
              <a:rPr lang="en-US" sz="1100" b="1" dirty="0" err="1">
                <a:solidFill>
                  <a:sysClr val="windowText" lastClr="000000"/>
                </a:solidFill>
              </a:rPr>
              <a:t>mera</a:t>
            </a:r>
            <a:r>
              <a:rPr lang="en-US" sz="1100" b="1" dirty="0">
                <a:solidFill>
                  <a:sysClr val="windowText" lastClr="000000"/>
                </a:solidFill>
              </a:rPr>
              <a:t> I </a:t>
            </a:r>
            <a:r>
              <a:rPr lang="en-US" sz="1100" b="1" dirty="0" err="1">
                <a:solidFill>
                  <a:sysClr val="windowText" lastClr="000000"/>
                </a:solidFill>
              </a:rPr>
              <a:t>Proračun</a:t>
            </a:r>
            <a:r>
              <a:rPr lang="en-US" sz="1100" b="1" dirty="0">
                <a:solidFill>
                  <a:sysClr val="windowText" lastClr="000000"/>
                </a:solidFill>
              </a:rPr>
              <a:t> </a:t>
            </a:r>
            <a:r>
              <a:rPr lang="en-US" sz="1100" b="1" dirty="0" err="1">
                <a:solidFill>
                  <a:sysClr val="windowText" lastClr="000000"/>
                </a:solidFill>
              </a:rPr>
              <a:t>uštede</a:t>
            </a:r>
            <a:r>
              <a:rPr lang="en-US" sz="1100" b="1" dirty="0">
                <a:solidFill>
                  <a:sysClr val="windowText" lastClr="000000"/>
                </a:solidFill>
              </a:rPr>
              <a:t> u </a:t>
            </a:r>
            <a:r>
              <a:rPr lang="en-US" sz="1100" b="1" dirty="0" err="1">
                <a:solidFill>
                  <a:sysClr val="windowText" lastClr="000000"/>
                </a:solidFill>
              </a:rPr>
              <a:t>kalkulatoru</a:t>
            </a:r>
            <a:endParaRPr lang="en-US" sz="1100" b="1" dirty="0">
              <a:solidFill>
                <a:sysClr val="windowText" lastClr="000000"/>
              </a:solidFill>
            </a:endParaRPr>
          </a:p>
          <a:p>
            <a:pPr lvl="0"/>
            <a:endParaRPr lang="en-US" sz="1100" b="1" dirty="0">
              <a:solidFill>
                <a:sysClr val="windowText" lastClr="00000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1EA365B-178D-4DD9-FA33-ED56A6899446}"/>
              </a:ext>
            </a:extLst>
          </p:cNvPr>
          <p:cNvSpPr txBox="1"/>
          <p:nvPr/>
        </p:nvSpPr>
        <p:spPr>
          <a:xfrm>
            <a:off x="9453793" y="2089084"/>
            <a:ext cx="15379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1100" b="1" dirty="0">
                <a:solidFill>
                  <a:sysClr val="windowText" lastClr="000000"/>
                </a:solidFill>
              </a:rPr>
              <a:t>SWOT </a:t>
            </a:r>
            <a:r>
              <a:rPr lang="en-US" sz="1100" b="1" dirty="0" err="1">
                <a:solidFill>
                  <a:sysClr val="windowText" lastClr="000000"/>
                </a:solidFill>
              </a:rPr>
              <a:t>analiza</a:t>
            </a:r>
            <a:endParaRPr lang="en-US" sz="1100" b="1" dirty="0">
              <a:solidFill>
                <a:sysClr val="windowText" lastClr="000000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7DD2C17-A8A6-ACCE-F328-4084E39B2BF5}"/>
              </a:ext>
            </a:extLst>
          </p:cNvPr>
          <p:cNvSpPr txBox="1"/>
          <p:nvPr/>
        </p:nvSpPr>
        <p:spPr>
          <a:xfrm>
            <a:off x="11250367" y="2739912"/>
            <a:ext cx="1120935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1100" b="1" dirty="0" err="1">
                <a:solidFill>
                  <a:sysClr val="windowText" lastClr="000000"/>
                </a:solidFill>
              </a:rPr>
              <a:t>Završetak</a:t>
            </a:r>
            <a:r>
              <a:rPr lang="en-US" sz="1100" b="1" dirty="0">
                <a:solidFill>
                  <a:sysClr val="windowText" lastClr="000000"/>
                </a:solidFill>
              </a:rPr>
              <a:t> SECAP-a I </a:t>
            </a:r>
            <a:r>
              <a:rPr lang="en-US" sz="1100" b="1" dirty="0" err="1">
                <a:solidFill>
                  <a:sysClr val="windowText" lastClr="000000"/>
                </a:solidFill>
              </a:rPr>
              <a:t>početak</a:t>
            </a:r>
            <a:r>
              <a:rPr lang="en-US" sz="1100" b="1" dirty="0">
                <a:solidFill>
                  <a:sysClr val="windowText" lastClr="000000"/>
                </a:solidFill>
              </a:rPr>
              <a:t> </a:t>
            </a:r>
            <a:r>
              <a:rPr lang="en-US" sz="1100" b="1" dirty="0" err="1">
                <a:solidFill>
                  <a:sysClr val="windowText" lastClr="000000"/>
                </a:solidFill>
              </a:rPr>
              <a:t>njegove</a:t>
            </a:r>
            <a:r>
              <a:rPr lang="en-US" sz="1100" b="1" dirty="0">
                <a:solidFill>
                  <a:sysClr val="windowText" lastClr="000000"/>
                </a:solidFill>
              </a:rPr>
              <a:t> </a:t>
            </a:r>
            <a:r>
              <a:rPr lang="en-US" sz="1100" b="1" dirty="0" err="1">
                <a:solidFill>
                  <a:sysClr val="windowText" lastClr="000000"/>
                </a:solidFill>
              </a:rPr>
              <a:t>primene</a:t>
            </a:r>
            <a:r>
              <a:rPr lang="en-US" sz="1100" b="1" dirty="0">
                <a:solidFill>
                  <a:sysClr val="windowText" lastClr="000000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8608745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B55D2-60F5-53A5-BC5B-CE0E5177B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Oval 63">
            <a:extLst>
              <a:ext uri="{FF2B5EF4-FFF2-40B4-BE49-F238E27FC236}">
                <a16:creationId xmlns:a16="http://schemas.microsoft.com/office/drawing/2014/main" id="{34A8109D-506B-069B-5396-FA08742A69BC}"/>
              </a:ext>
            </a:extLst>
          </p:cNvPr>
          <p:cNvSpPr/>
          <p:nvPr/>
        </p:nvSpPr>
        <p:spPr>
          <a:xfrm>
            <a:off x="-1781233" y="340298"/>
            <a:ext cx="16757622" cy="808700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762139-8FA4-DE2D-7923-B558CAE31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3498" y="553319"/>
            <a:ext cx="10131425" cy="1456267"/>
          </a:xfrm>
        </p:spPr>
        <p:txBody>
          <a:bodyPr/>
          <a:lstStyle/>
          <a:p>
            <a:r>
              <a:rPr lang="en-US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Šta</a:t>
            </a:r>
            <a:r>
              <a:rPr lang="en-US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je do </a:t>
            </a:r>
            <a:r>
              <a:rPr lang="en-US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sada</a:t>
            </a:r>
            <a:r>
              <a:rPr lang="en-US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urađeno</a:t>
            </a:r>
            <a:endParaRPr lang="en-US" dirty="0">
              <a:ln w="3175" cmpd="sng">
                <a:solidFill>
                  <a:sysClr val="windowText" lastClr="00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05DE83-AB84-6309-B154-51C8416314CE}"/>
              </a:ext>
            </a:extLst>
          </p:cNvPr>
          <p:cNvSpPr txBox="1"/>
          <p:nvPr/>
        </p:nvSpPr>
        <p:spPr>
          <a:xfrm>
            <a:off x="4201845" y="2499356"/>
            <a:ext cx="178108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ysClr val="windowText" lastClr="000000"/>
                </a:solidFill>
              </a:rPr>
              <a:t>Određena</a:t>
            </a:r>
            <a:r>
              <a:rPr lang="en-US" b="1" dirty="0">
                <a:solidFill>
                  <a:sysClr val="windowText" lastClr="000000"/>
                </a:solidFill>
              </a:rPr>
              <a:t> </a:t>
            </a:r>
            <a:r>
              <a:rPr lang="en-US" b="1" dirty="0" err="1">
                <a:solidFill>
                  <a:sysClr val="windowText" lastClr="000000"/>
                </a:solidFill>
              </a:rPr>
              <a:t>analiza</a:t>
            </a:r>
            <a:r>
              <a:rPr lang="en-US" b="1" dirty="0">
                <a:solidFill>
                  <a:sysClr val="windowText" lastClr="000000"/>
                </a:solidFill>
              </a:rPr>
              <a:t> I status quo tri </a:t>
            </a:r>
            <a:r>
              <a:rPr lang="en-US" b="1" dirty="0" err="1">
                <a:solidFill>
                  <a:sysClr val="windowText" lastClr="000000"/>
                </a:solidFill>
              </a:rPr>
              <a:t>segmenta</a:t>
            </a:r>
            <a:endParaRPr lang="en-US" b="1" dirty="0">
              <a:solidFill>
                <a:sysClr val="windowText" lastClr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>
                <a:solidFill>
                  <a:sysClr val="windowText" lastClr="000000"/>
                </a:solidFill>
              </a:rPr>
              <a:t>Emisije</a:t>
            </a:r>
            <a:r>
              <a:rPr lang="en-US" b="1" dirty="0">
                <a:solidFill>
                  <a:sysClr val="windowText" lastClr="000000"/>
                </a:solidFill>
              </a:rPr>
              <a:t> GHG I </a:t>
            </a:r>
            <a:r>
              <a:rPr lang="en-US" b="1" dirty="0" err="1">
                <a:solidFill>
                  <a:sysClr val="windowText" lastClr="000000"/>
                </a:solidFill>
              </a:rPr>
              <a:t>potrošnja</a:t>
            </a:r>
            <a:r>
              <a:rPr lang="en-US" b="1" dirty="0">
                <a:solidFill>
                  <a:sysClr val="windowText" lastClr="000000"/>
                </a:solidFill>
              </a:rPr>
              <a:t> </a:t>
            </a:r>
            <a:r>
              <a:rPr lang="en-US" b="1" dirty="0" err="1">
                <a:solidFill>
                  <a:sysClr val="windowText" lastClr="000000"/>
                </a:solidFill>
              </a:rPr>
              <a:t>energije</a:t>
            </a:r>
            <a:endParaRPr lang="en-US" b="1" dirty="0">
              <a:solidFill>
                <a:sysClr val="windowText" lastClr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>
                <a:solidFill>
                  <a:sysClr val="windowText" lastClr="000000"/>
                </a:solidFill>
              </a:rPr>
              <a:t>Adaptacija</a:t>
            </a:r>
            <a:r>
              <a:rPr lang="en-US" b="1" dirty="0">
                <a:solidFill>
                  <a:sysClr val="windowText" lastClr="000000"/>
                </a:solidFill>
              </a:rPr>
              <a:t> </a:t>
            </a:r>
            <a:r>
              <a:rPr lang="en-US" b="1" dirty="0" err="1">
                <a:solidFill>
                  <a:sysClr val="windowText" lastClr="000000"/>
                </a:solidFill>
              </a:rPr>
              <a:t>na</a:t>
            </a:r>
            <a:r>
              <a:rPr lang="en-US" b="1" dirty="0">
                <a:solidFill>
                  <a:sysClr val="windowText" lastClr="000000"/>
                </a:solidFill>
              </a:rPr>
              <a:t> </a:t>
            </a:r>
            <a:r>
              <a:rPr lang="en-US" b="1" dirty="0" err="1">
                <a:solidFill>
                  <a:sysClr val="windowText" lastClr="000000"/>
                </a:solidFill>
              </a:rPr>
              <a:t>klimatske</a:t>
            </a:r>
            <a:r>
              <a:rPr lang="en-US" b="1" dirty="0">
                <a:solidFill>
                  <a:sysClr val="windowText" lastClr="000000"/>
                </a:solidFill>
              </a:rPr>
              <a:t> </a:t>
            </a:r>
            <a:r>
              <a:rPr lang="en-US" b="1" dirty="0" err="1">
                <a:solidFill>
                  <a:sysClr val="windowText" lastClr="000000"/>
                </a:solidFill>
              </a:rPr>
              <a:t>promene</a:t>
            </a:r>
            <a:endParaRPr lang="en-US" b="1" dirty="0">
              <a:solidFill>
                <a:sysClr val="windowText" lastClr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>
                <a:solidFill>
                  <a:sysClr val="windowText" lastClr="000000"/>
                </a:solidFill>
              </a:rPr>
              <a:t>Energetsko</a:t>
            </a:r>
            <a:r>
              <a:rPr lang="en-US" b="1" dirty="0">
                <a:solidFill>
                  <a:sysClr val="windowText" lastClr="000000"/>
                </a:solidFill>
              </a:rPr>
              <a:t> </a:t>
            </a:r>
            <a:r>
              <a:rPr lang="en-US" b="1" dirty="0" err="1">
                <a:solidFill>
                  <a:sysClr val="windowText" lastClr="000000"/>
                </a:solidFill>
              </a:rPr>
              <a:t>siromaštvo</a:t>
            </a:r>
            <a:endParaRPr lang="en-US" b="1" dirty="0">
              <a:solidFill>
                <a:sysClr val="windowText" lastClr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F510F28-DB3F-25D5-D130-5DD5F60D6A0D}"/>
              </a:ext>
            </a:extLst>
          </p:cNvPr>
          <p:cNvSpPr txBox="1"/>
          <p:nvPr/>
        </p:nvSpPr>
        <p:spPr>
          <a:xfrm>
            <a:off x="7499943" y="1792858"/>
            <a:ext cx="151631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b="1" dirty="0">
                <a:solidFill>
                  <a:sysClr val="windowText" lastClr="000000"/>
                </a:solidFill>
              </a:rPr>
              <a:t>Analiza </a:t>
            </a:r>
            <a:r>
              <a:rPr lang="en-US" b="1" dirty="0" err="1">
                <a:solidFill>
                  <a:sysClr val="windowText" lastClr="000000"/>
                </a:solidFill>
              </a:rPr>
              <a:t>dosadašnjih</a:t>
            </a:r>
            <a:r>
              <a:rPr lang="en-US" b="1" dirty="0">
                <a:solidFill>
                  <a:sysClr val="windowText" lastClr="000000"/>
                </a:solidFill>
              </a:rPr>
              <a:t> </a:t>
            </a:r>
            <a:r>
              <a:rPr lang="en-US" b="1" dirty="0" err="1">
                <a:solidFill>
                  <a:sysClr val="windowText" lastClr="000000"/>
                </a:solidFill>
              </a:rPr>
              <a:t>javnih</a:t>
            </a:r>
            <a:r>
              <a:rPr lang="en-US" b="1" dirty="0">
                <a:solidFill>
                  <a:sysClr val="windowText" lastClr="000000"/>
                </a:solidFill>
              </a:rPr>
              <a:t> </a:t>
            </a:r>
            <a:r>
              <a:rPr lang="en-US" b="1" dirty="0" err="1">
                <a:solidFill>
                  <a:sysClr val="windowText" lastClr="000000"/>
                </a:solidFill>
              </a:rPr>
              <a:t>politika</a:t>
            </a:r>
            <a:r>
              <a:rPr lang="en-US" b="1" dirty="0">
                <a:solidFill>
                  <a:sysClr val="windowText" lastClr="000000"/>
                </a:solidFill>
              </a:rPr>
              <a:t> u </a:t>
            </a:r>
            <a:r>
              <a:rPr lang="en-US" b="1" dirty="0" err="1">
                <a:solidFill>
                  <a:sysClr val="windowText" lastClr="000000"/>
                </a:solidFill>
              </a:rPr>
              <a:t>ovim</a:t>
            </a:r>
            <a:r>
              <a:rPr lang="en-US" b="1" dirty="0">
                <a:solidFill>
                  <a:sysClr val="windowText" lastClr="000000"/>
                </a:solidFill>
              </a:rPr>
              <a:t> </a:t>
            </a:r>
            <a:r>
              <a:rPr lang="en-US" b="1" dirty="0" err="1">
                <a:solidFill>
                  <a:sysClr val="windowText" lastClr="000000"/>
                </a:solidFill>
              </a:rPr>
              <a:t>oblastima</a:t>
            </a:r>
            <a:endParaRPr lang="en-US" b="1" dirty="0">
              <a:solidFill>
                <a:sysClr val="windowText" lastClr="00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02A82B2-288C-47E8-17AF-E6FD610D3017}"/>
              </a:ext>
            </a:extLst>
          </p:cNvPr>
          <p:cNvSpPr txBox="1"/>
          <p:nvPr/>
        </p:nvSpPr>
        <p:spPr>
          <a:xfrm>
            <a:off x="10181996" y="2499356"/>
            <a:ext cx="153791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b="1" dirty="0" err="1">
                <a:solidFill>
                  <a:sysClr val="windowText" lastClr="000000"/>
                </a:solidFill>
              </a:rPr>
              <a:t>Ažuriranje</a:t>
            </a:r>
            <a:r>
              <a:rPr lang="en-US" b="1" dirty="0">
                <a:solidFill>
                  <a:sysClr val="windowText" lastClr="000000"/>
                </a:solidFill>
              </a:rPr>
              <a:t> </a:t>
            </a:r>
            <a:r>
              <a:rPr lang="en-US" b="1" dirty="0" err="1">
                <a:solidFill>
                  <a:sysClr val="windowText" lastClr="000000"/>
                </a:solidFill>
              </a:rPr>
              <a:t>spiska</a:t>
            </a:r>
            <a:r>
              <a:rPr lang="en-US" b="1" dirty="0">
                <a:solidFill>
                  <a:sysClr val="windowText" lastClr="000000"/>
                </a:solidFill>
              </a:rPr>
              <a:t> </a:t>
            </a:r>
            <a:r>
              <a:rPr lang="en-US" b="1" dirty="0" err="1">
                <a:solidFill>
                  <a:sysClr val="windowText" lastClr="000000"/>
                </a:solidFill>
              </a:rPr>
              <a:t>mera</a:t>
            </a:r>
            <a:r>
              <a:rPr lang="en-US" b="1" dirty="0">
                <a:solidFill>
                  <a:sysClr val="windowText" lastClr="000000"/>
                </a:solidFill>
              </a:rPr>
              <a:t> I </a:t>
            </a:r>
            <a:r>
              <a:rPr lang="en-US" b="1" dirty="0" err="1">
                <a:solidFill>
                  <a:sysClr val="windowText" lastClr="000000"/>
                </a:solidFill>
              </a:rPr>
              <a:t>kalkulatora</a:t>
            </a:r>
            <a:r>
              <a:rPr lang="en-US" b="1" dirty="0">
                <a:solidFill>
                  <a:sysClr val="windowText" lastClr="000000"/>
                </a:solidFill>
              </a:rPr>
              <a:t> za </a:t>
            </a:r>
            <a:r>
              <a:rPr lang="en-US" b="1" dirty="0" err="1">
                <a:solidFill>
                  <a:sysClr val="windowText" lastClr="000000"/>
                </a:solidFill>
              </a:rPr>
              <a:t>proračun</a:t>
            </a:r>
            <a:r>
              <a:rPr lang="en-US" b="1" dirty="0">
                <a:solidFill>
                  <a:sysClr val="windowText" lastClr="000000"/>
                </a:solidFill>
              </a:rPr>
              <a:t> </a:t>
            </a:r>
            <a:r>
              <a:rPr lang="en-US" b="1" dirty="0" err="1">
                <a:solidFill>
                  <a:sysClr val="windowText" lastClr="000000"/>
                </a:solidFill>
              </a:rPr>
              <a:t>ušteda</a:t>
            </a:r>
            <a:endParaRPr lang="en-US" b="1" dirty="0">
              <a:solidFill>
                <a:sysClr val="windowText" lastClr="00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2328EFA-6787-3468-75B0-BBDC0B2FE5ED}"/>
              </a:ext>
            </a:extLst>
          </p:cNvPr>
          <p:cNvSpPr txBox="1"/>
          <p:nvPr/>
        </p:nvSpPr>
        <p:spPr>
          <a:xfrm>
            <a:off x="12949877" y="1253088"/>
            <a:ext cx="153791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b="1" dirty="0" err="1">
                <a:solidFill>
                  <a:sysClr val="windowText" lastClr="000000"/>
                </a:solidFill>
              </a:rPr>
              <a:t>Izbor</a:t>
            </a:r>
            <a:r>
              <a:rPr lang="en-US" b="1" dirty="0">
                <a:solidFill>
                  <a:sysClr val="windowText" lastClr="000000"/>
                </a:solidFill>
              </a:rPr>
              <a:t> I </a:t>
            </a:r>
            <a:r>
              <a:rPr lang="en-US" b="1" dirty="0" err="1">
                <a:solidFill>
                  <a:sysClr val="windowText" lastClr="000000"/>
                </a:solidFill>
              </a:rPr>
              <a:t>usvajanje</a:t>
            </a:r>
            <a:r>
              <a:rPr lang="en-US" b="1" dirty="0">
                <a:solidFill>
                  <a:sysClr val="windowText" lastClr="000000"/>
                </a:solidFill>
              </a:rPr>
              <a:t> </a:t>
            </a:r>
            <a:r>
              <a:rPr lang="en-US" b="1" dirty="0" err="1">
                <a:solidFill>
                  <a:sysClr val="windowText" lastClr="000000"/>
                </a:solidFill>
              </a:rPr>
              <a:t>vizije</a:t>
            </a:r>
            <a:r>
              <a:rPr lang="en-US" b="1" dirty="0">
                <a:solidFill>
                  <a:sysClr val="windowText" lastClr="000000"/>
                </a:solidFill>
              </a:rPr>
              <a:t> za 2030.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542C487-F5AD-11F7-8F12-65ABFED83CFF}"/>
              </a:ext>
            </a:extLst>
          </p:cNvPr>
          <p:cNvSpPr/>
          <p:nvPr/>
        </p:nvSpPr>
        <p:spPr>
          <a:xfrm rot="5400000">
            <a:off x="11651652" y="6742978"/>
            <a:ext cx="492008" cy="14945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Graphic 24" descr="Group success with solid fill">
            <a:extLst>
              <a:ext uri="{FF2B5EF4-FFF2-40B4-BE49-F238E27FC236}">
                <a16:creationId xmlns:a16="http://schemas.microsoft.com/office/drawing/2014/main" id="{EF7BA90E-9E62-0269-636F-A6F0360D2A2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439142" y="7080120"/>
            <a:ext cx="914400" cy="914400"/>
          </a:xfrm>
          <a:prstGeom prst="rect">
            <a:avLst/>
          </a:prstGeom>
        </p:spPr>
      </p:pic>
      <p:sp>
        <p:nvSpPr>
          <p:cNvPr id="26" name="Donut 25">
            <a:extLst>
              <a:ext uri="{FF2B5EF4-FFF2-40B4-BE49-F238E27FC236}">
                <a16:creationId xmlns:a16="http://schemas.microsoft.com/office/drawing/2014/main" id="{B2E307BF-3D5C-BFA2-5826-F12856881E33}"/>
              </a:ext>
            </a:extLst>
          </p:cNvPr>
          <p:cNvSpPr/>
          <p:nvPr/>
        </p:nvSpPr>
        <p:spPr>
          <a:xfrm>
            <a:off x="11145523" y="7063706"/>
            <a:ext cx="1549400" cy="1039059"/>
          </a:xfrm>
          <a:prstGeom prst="donut">
            <a:avLst>
              <a:gd name="adj" fmla="val 2989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C63B3B9-BABE-DFDF-40CB-AFFCA5C5E500}"/>
              </a:ext>
            </a:extLst>
          </p:cNvPr>
          <p:cNvSpPr txBox="1"/>
          <p:nvPr/>
        </p:nvSpPr>
        <p:spPr>
          <a:xfrm>
            <a:off x="12786383" y="7429227"/>
            <a:ext cx="1894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Sada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smo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ovde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!</a:t>
            </a:r>
          </a:p>
        </p:txBody>
      </p:sp>
      <p:pic>
        <p:nvPicPr>
          <p:cNvPr id="29" name="Graphic 28" descr="Smiling face outline with solid fill">
            <a:extLst>
              <a:ext uri="{FF2B5EF4-FFF2-40B4-BE49-F238E27FC236}">
                <a16:creationId xmlns:a16="http://schemas.microsoft.com/office/drawing/2014/main" id="{3FB378C4-C955-2EB3-F4D5-32AD1C62F9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4535051" y="7268181"/>
            <a:ext cx="691423" cy="691423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BD7B80D9-3B75-4EA2-DE42-163E3AB04224}"/>
              </a:ext>
            </a:extLst>
          </p:cNvPr>
          <p:cNvSpPr txBox="1"/>
          <p:nvPr/>
        </p:nvSpPr>
        <p:spPr>
          <a:xfrm>
            <a:off x="15408990" y="2207993"/>
            <a:ext cx="15379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b="1" dirty="0">
                <a:solidFill>
                  <a:sysClr val="windowText" lastClr="000000"/>
                </a:solidFill>
              </a:rPr>
              <a:t>SWOT </a:t>
            </a:r>
            <a:r>
              <a:rPr lang="en-US" b="1" dirty="0" err="1">
                <a:solidFill>
                  <a:sysClr val="windowText" lastClr="000000"/>
                </a:solidFill>
              </a:rPr>
              <a:t>analiza</a:t>
            </a:r>
            <a:endParaRPr lang="en-US" b="1" dirty="0">
              <a:solidFill>
                <a:sysClr val="windowText" lastClr="00000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39D591D-4300-8A23-09A1-5133D737756B}"/>
              </a:ext>
            </a:extLst>
          </p:cNvPr>
          <p:cNvSpPr txBox="1"/>
          <p:nvPr/>
        </p:nvSpPr>
        <p:spPr>
          <a:xfrm>
            <a:off x="12488861" y="2961590"/>
            <a:ext cx="153791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ysClr val="windowText" lastClr="000000"/>
                </a:solidFill>
              </a:rPr>
              <a:t>Odabir</a:t>
            </a:r>
            <a:r>
              <a:rPr lang="en-US" b="1" dirty="0">
                <a:solidFill>
                  <a:sysClr val="windowText" lastClr="000000"/>
                </a:solidFill>
              </a:rPr>
              <a:t> </a:t>
            </a:r>
            <a:r>
              <a:rPr lang="en-US" b="1" dirty="0" err="1">
                <a:solidFill>
                  <a:sysClr val="windowText" lastClr="000000"/>
                </a:solidFill>
              </a:rPr>
              <a:t>pojedinačnih</a:t>
            </a:r>
            <a:r>
              <a:rPr lang="en-US" b="1" dirty="0">
                <a:solidFill>
                  <a:sysClr val="windowText" lastClr="000000"/>
                </a:solidFill>
              </a:rPr>
              <a:t> I </a:t>
            </a:r>
            <a:r>
              <a:rPr lang="en-US" b="1" dirty="0" err="1">
                <a:solidFill>
                  <a:sysClr val="windowText" lastClr="000000"/>
                </a:solidFill>
              </a:rPr>
              <a:t>zajedničkih</a:t>
            </a:r>
            <a:r>
              <a:rPr lang="en-US" b="1" dirty="0">
                <a:solidFill>
                  <a:sysClr val="windowText" lastClr="000000"/>
                </a:solidFill>
              </a:rPr>
              <a:t> </a:t>
            </a:r>
            <a:r>
              <a:rPr lang="en-US" b="1" dirty="0" err="1">
                <a:solidFill>
                  <a:sysClr val="windowText" lastClr="000000"/>
                </a:solidFill>
              </a:rPr>
              <a:t>mera</a:t>
            </a:r>
            <a:r>
              <a:rPr lang="en-US" b="1" dirty="0">
                <a:solidFill>
                  <a:sysClr val="windowText" lastClr="000000"/>
                </a:solidFill>
              </a:rPr>
              <a:t> I </a:t>
            </a:r>
            <a:r>
              <a:rPr lang="en-US" b="1" dirty="0" err="1">
                <a:solidFill>
                  <a:sysClr val="windowText" lastClr="000000"/>
                </a:solidFill>
              </a:rPr>
              <a:t>Proračun</a:t>
            </a:r>
            <a:r>
              <a:rPr lang="en-US" b="1" dirty="0">
                <a:solidFill>
                  <a:sysClr val="windowText" lastClr="000000"/>
                </a:solidFill>
              </a:rPr>
              <a:t> </a:t>
            </a:r>
            <a:r>
              <a:rPr lang="en-US" b="1" dirty="0" err="1">
                <a:solidFill>
                  <a:sysClr val="windowText" lastClr="000000"/>
                </a:solidFill>
              </a:rPr>
              <a:t>uštede</a:t>
            </a:r>
            <a:r>
              <a:rPr lang="en-US" b="1" dirty="0">
                <a:solidFill>
                  <a:sysClr val="windowText" lastClr="000000"/>
                </a:solidFill>
              </a:rPr>
              <a:t> u </a:t>
            </a:r>
            <a:r>
              <a:rPr lang="en-US" b="1" dirty="0" err="1">
                <a:solidFill>
                  <a:sysClr val="windowText" lastClr="000000"/>
                </a:solidFill>
              </a:rPr>
              <a:t>kalkulatoru</a:t>
            </a:r>
            <a:endParaRPr lang="en-US" b="1" dirty="0">
              <a:solidFill>
                <a:sysClr val="windowText" lastClr="000000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9AB2DD5-E6A5-8367-3127-5D5C4C29C6D2}"/>
              </a:ext>
            </a:extLst>
          </p:cNvPr>
          <p:cNvSpPr txBox="1"/>
          <p:nvPr/>
        </p:nvSpPr>
        <p:spPr>
          <a:xfrm>
            <a:off x="18178638" y="2499356"/>
            <a:ext cx="112093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b="1" dirty="0" err="1">
                <a:solidFill>
                  <a:sysClr val="windowText" lastClr="000000"/>
                </a:solidFill>
              </a:rPr>
              <a:t>Završetak</a:t>
            </a:r>
            <a:r>
              <a:rPr lang="en-US" b="1" dirty="0">
                <a:solidFill>
                  <a:sysClr val="windowText" lastClr="000000"/>
                </a:solidFill>
              </a:rPr>
              <a:t> SECAP-a I </a:t>
            </a:r>
            <a:r>
              <a:rPr lang="en-US" b="1" dirty="0" err="1">
                <a:solidFill>
                  <a:sysClr val="windowText" lastClr="000000"/>
                </a:solidFill>
              </a:rPr>
              <a:t>početak</a:t>
            </a:r>
            <a:r>
              <a:rPr lang="en-US" b="1" dirty="0">
                <a:solidFill>
                  <a:sysClr val="windowText" lastClr="000000"/>
                </a:solidFill>
              </a:rPr>
              <a:t> </a:t>
            </a:r>
            <a:r>
              <a:rPr lang="en-US" b="1" dirty="0" err="1">
                <a:solidFill>
                  <a:sysClr val="windowText" lastClr="000000"/>
                </a:solidFill>
              </a:rPr>
              <a:t>njegove</a:t>
            </a:r>
            <a:r>
              <a:rPr lang="en-US" b="1" dirty="0">
                <a:solidFill>
                  <a:sysClr val="windowText" lastClr="000000"/>
                </a:solidFill>
              </a:rPr>
              <a:t> </a:t>
            </a:r>
            <a:r>
              <a:rPr lang="en-US" b="1" dirty="0" err="1">
                <a:solidFill>
                  <a:sysClr val="windowText" lastClr="000000"/>
                </a:solidFill>
              </a:rPr>
              <a:t>primene</a:t>
            </a:r>
            <a:r>
              <a:rPr lang="en-US" b="1" dirty="0">
                <a:solidFill>
                  <a:sysClr val="windowText" lastClr="000000"/>
                </a:solidFill>
              </a:rPr>
              <a:t>!</a:t>
            </a:r>
          </a:p>
        </p:txBody>
      </p:sp>
      <p:sp>
        <p:nvSpPr>
          <p:cNvPr id="65" name="Freeform 64">
            <a:extLst>
              <a:ext uri="{FF2B5EF4-FFF2-40B4-BE49-F238E27FC236}">
                <a16:creationId xmlns:a16="http://schemas.microsoft.com/office/drawing/2014/main" id="{2E31E4D7-6629-9E41-5643-04215EAF76B5}"/>
              </a:ext>
            </a:extLst>
          </p:cNvPr>
          <p:cNvSpPr/>
          <p:nvPr/>
        </p:nvSpPr>
        <p:spPr>
          <a:xfrm>
            <a:off x="2669176" y="790501"/>
            <a:ext cx="19639369" cy="5847495"/>
          </a:xfrm>
          <a:custGeom>
            <a:avLst/>
            <a:gdLst>
              <a:gd name="csX0" fmla="*/ 5769699 w 11473106"/>
              <a:gd name="csY0" fmla="*/ 0 h 3351760"/>
              <a:gd name="csX1" fmla="*/ 6037977 w 11473106"/>
              <a:gd name="csY1" fmla="*/ 284239 h 3351760"/>
              <a:gd name="csX2" fmla="*/ 5874125 w 11473106"/>
              <a:gd name="csY2" fmla="*/ 546141 h 3351760"/>
              <a:gd name="csX3" fmla="*/ 5844425 w 11473106"/>
              <a:gd name="csY3" fmla="*/ 555909 h 3351760"/>
              <a:gd name="csX4" fmla="*/ 5844425 w 11473106"/>
              <a:gd name="csY4" fmla="*/ 3219273 h 3351760"/>
              <a:gd name="csX5" fmla="*/ 6919896 w 11473106"/>
              <a:gd name="csY5" fmla="*/ 3219273 h 3351760"/>
              <a:gd name="csX6" fmla="*/ 6919896 w 11473106"/>
              <a:gd name="csY6" fmla="*/ 1869603 h 3351760"/>
              <a:gd name="csX7" fmla="*/ 6890195 w 11473106"/>
              <a:gd name="csY7" fmla="*/ 1859835 h 3351760"/>
              <a:gd name="csX8" fmla="*/ 6726343 w 11473106"/>
              <a:gd name="csY8" fmla="*/ 1597933 h 3351760"/>
              <a:gd name="csX9" fmla="*/ 6994621 w 11473106"/>
              <a:gd name="csY9" fmla="*/ 1313694 h 3351760"/>
              <a:gd name="csX10" fmla="*/ 7262899 w 11473106"/>
              <a:gd name="csY10" fmla="*/ 1597933 h 3351760"/>
              <a:gd name="csX11" fmla="*/ 7099047 w 11473106"/>
              <a:gd name="csY11" fmla="*/ 1859835 h 3351760"/>
              <a:gd name="csX12" fmla="*/ 7069347 w 11473106"/>
              <a:gd name="csY12" fmla="*/ 1869603 h 3351760"/>
              <a:gd name="csX13" fmla="*/ 7069347 w 11473106"/>
              <a:gd name="csY13" fmla="*/ 3219273 h 3351760"/>
              <a:gd name="csX14" fmla="*/ 8894118 w 11473106"/>
              <a:gd name="csY14" fmla="*/ 3219273 h 3351760"/>
              <a:gd name="csX15" fmla="*/ 8894118 w 11473106"/>
              <a:gd name="csY15" fmla="*/ 1235166 h 3351760"/>
              <a:gd name="csX16" fmla="*/ 8861704 w 11473106"/>
              <a:gd name="csY16" fmla="*/ 1224505 h 3351760"/>
              <a:gd name="csX17" fmla="*/ 8697852 w 11473106"/>
              <a:gd name="csY17" fmla="*/ 962603 h 3351760"/>
              <a:gd name="csX18" fmla="*/ 8966130 w 11473106"/>
              <a:gd name="csY18" fmla="*/ 678364 h 3351760"/>
              <a:gd name="csX19" fmla="*/ 9234408 w 11473106"/>
              <a:gd name="csY19" fmla="*/ 962603 h 3351760"/>
              <a:gd name="csX20" fmla="*/ 9070556 w 11473106"/>
              <a:gd name="csY20" fmla="*/ 1224505 h 3351760"/>
              <a:gd name="csX21" fmla="*/ 9057369 w 11473106"/>
              <a:gd name="csY21" fmla="*/ 1228842 h 3351760"/>
              <a:gd name="csX22" fmla="*/ 9057369 w 11473106"/>
              <a:gd name="csY22" fmla="*/ 3219273 h 3351760"/>
              <a:gd name="csX23" fmla="*/ 10626610 w 11473106"/>
              <a:gd name="csY23" fmla="*/ 3219273 h 3351760"/>
              <a:gd name="csX24" fmla="*/ 10626610 w 11473106"/>
              <a:gd name="csY24" fmla="*/ 1279537 h 3351760"/>
              <a:gd name="csX25" fmla="*/ 10594196 w 11473106"/>
              <a:gd name="csY25" fmla="*/ 1268876 h 3351760"/>
              <a:gd name="csX26" fmla="*/ 10430344 w 11473106"/>
              <a:gd name="csY26" fmla="*/ 1006974 h 3351760"/>
              <a:gd name="csX27" fmla="*/ 10698622 w 11473106"/>
              <a:gd name="csY27" fmla="*/ 722735 h 3351760"/>
              <a:gd name="csX28" fmla="*/ 10966900 w 11473106"/>
              <a:gd name="csY28" fmla="*/ 1006974 h 3351760"/>
              <a:gd name="csX29" fmla="*/ 10803048 w 11473106"/>
              <a:gd name="csY29" fmla="*/ 1268876 h 3351760"/>
              <a:gd name="csX30" fmla="*/ 10789861 w 11473106"/>
              <a:gd name="csY30" fmla="*/ 1273213 h 3351760"/>
              <a:gd name="csX31" fmla="*/ 10789861 w 11473106"/>
              <a:gd name="csY31" fmla="*/ 3219273 h 3351760"/>
              <a:gd name="csX32" fmla="*/ 11473106 w 11473106"/>
              <a:gd name="csY32" fmla="*/ 3219273 h 3351760"/>
              <a:gd name="csX33" fmla="*/ 11473106 w 11473106"/>
              <a:gd name="csY33" fmla="*/ 3351760 h 3351760"/>
              <a:gd name="csX34" fmla="*/ 0 w 11473106"/>
              <a:gd name="csY34" fmla="*/ 3351760 h 3351760"/>
              <a:gd name="csX35" fmla="*/ 0 w 11473106"/>
              <a:gd name="csY35" fmla="*/ 3219273 h 3351760"/>
              <a:gd name="csX36" fmla="*/ 402336 w 11473106"/>
              <a:gd name="csY36" fmla="*/ 3219273 h 3351760"/>
              <a:gd name="csX37" fmla="*/ 402336 w 11473106"/>
              <a:gd name="csY37" fmla="*/ 2070880 h 3351760"/>
              <a:gd name="csX38" fmla="*/ 394519 w 11473106"/>
              <a:gd name="csY38" fmla="*/ 2069208 h 3351760"/>
              <a:gd name="csX39" fmla="*/ 230667 w 11473106"/>
              <a:gd name="csY39" fmla="*/ 1807306 h 3351760"/>
              <a:gd name="csX40" fmla="*/ 498945 w 11473106"/>
              <a:gd name="csY40" fmla="*/ 1523067 h 3351760"/>
              <a:gd name="csX41" fmla="*/ 767223 w 11473106"/>
              <a:gd name="csY41" fmla="*/ 1807306 h 3351760"/>
              <a:gd name="csX42" fmla="*/ 603371 w 11473106"/>
              <a:gd name="csY42" fmla="*/ 2069208 h 3351760"/>
              <a:gd name="csX43" fmla="*/ 557455 w 11473106"/>
              <a:gd name="csY43" fmla="*/ 2079030 h 3351760"/>
              <a:gd name="csX44" fmla="*/ 557455 w 11473106"/>
              <a:gd name="csY44" fmla="*/ 3219273 h 3351760"/>
              <a:gd name="csX45" fmla="*/ 2470751 w 11473106"/>
              <a:gd name="csY45" fmla="*/ 3219273 h 3351760"/>
              <a:gd name="csX46" fmla="*/ 2470751 w 11473106"/>
              <a:gd name="csY46" fmla="*/ 1059586 h 3351760"/>
              <a:gd name="csX47" fmla="*/ 2443886 w 11473106"/>
              <a:gd name="csY47" fmla="*/ 1050750 h 3351760"/>
              <a:gd name="csX48" fmla="*/ 2280034 w 11473106"/>
              <a:gd name="csY48" fmla="*/ 788848 h 3351760"/>
              <a:gd name="csX49" fmla="*/ 2548311 w 11473106"/>
              <a:gd name="csY49" fmla="*/ 504609 h 3351760"/>
              <a:gd name="csX50" fmla="*/ 2816589 w 11473106"/>
              <a:gd name="csY50" fmla="*/ 788848 h 3351760"/>
              <a:gd name="csX51" fmla="*/ 2652737 w 11473106"/>
              <a:gd name="csY51" fmla="*/ 1050750 h 3351760"/>
              <a:gd name="csX52" fmla="*/ 2625870 w 11473106"/>
              <a:gd name="csY52" fmla="*/ 1059586 h 3351760"/>
              <a:gd name="csX53" fmla="*/ 2625870 w 11473106"/>
              <a:gd name="csY53" fmla="*/ 3219273 h 3351760"/>
              <a:gd name="csX54" fmla="*/ 3895585 w 11473106"/>
              <a:gd name="csY54" fmla="*/ 3219273 h 3351760"/>
              <a:gd name="csX55" fmla="*/ 3895585 w 11473106"/>
              <a:gd name="csY55" fmla="*/ 1291652 h 3351760"/>
              <a:gd name="csX56" fmla="*/ 3865885 w 11473106"/>
              <a:gd name="csY56" fmla="*/ 1281884 h 3351760"/>
              <a:gd name="csX57" fmla="*/ 3702033 w 11473106"/>
              <a:gd name="csY57" fmla="*/ 1019982 h 3351760"/>
              <a:gd name="csX58" fmla="*/ 3970310 w 11473106"/>
              <a:gd name="csY58" fmla="*/ 735743 h 3351760"/>
              <a:gd name="csX59" fmla="*/ 4238588 w 11473106"/>
              <a:gd name="csY59" fmla="*/ 1019982 h 3351760"/>
              <a:gd name="csX60" fmla="*/ 4074736 w 11473106"/>
              <a:gd name="csY60" fmla="*/ 1281884 h 3351760"/>
              <a:gd name="csX61" fmla="*/ 4045035 w 11473106"/>
              <a:gd name="csY61" fmla="*/ 1291652 h 3351760"/>
              <a:gd name="csX62" fmla="*/ 4045035 w 11473106"/>
              <a:gd name="csY62" fmla="*/ 3219273 h 3351760"/>
              <a:gd name="csX63" fmla="*/ 5694974 w 11473106"/>
              <a:gd name="csY63" fmla="*/ 3219273 h 3351760"/>
              <a:gd name="csX64" fmla="*/ 5694974 w 11473106"/>
              <a:gd name="csY64" fmla="*/ 555909 h 3351760"/>
              <a:gd name="csX65" fmla="*/ 5665273 w 11473106"/>
              <a:gd name="csY65" fmla="*/ 546141 h 3351760"/>
              <a:gd name="csX66" fmla="*/ 5501422 w 11473106"/>
              <a:gd name="csY66" fmla="*/ 284239 h 3351760"/>
              <a:gd name="csX67" fmla="*/ 5769699 w 11473106"/>
              <a:gd name="csY67" fmla="*/ 0 h 33517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</a:cxnLst>
            <a:rect l="l" t="t" r="r" b="b"/>
            <a:pathLst>
              <a:path w="11473106" h="3351760">
                <a:moveTo>
                  <a:pt x="5769699" y="0"/>
                </a:moveTo>
                <a:cubicBezTo>
                  <a:pt x="5917865" y="0"/>
                  <a:pt x="6037977" y="127258"/>
                  <a:pt x="6037977" y="284239"/>
                </a:cubicBezTo>
                <a:cubicBezTo>
                  <a:pt x="6037977" y="401975"/>
                  <a:pt x="5970414" y="502991"/>
                  <a:pt x="5874125" y="546141"/>
                </a:cubicBezTo>
                <a:lnTo>
                  <a:pt x="5844425" y="555909"/>
                </a:lnTo>
                <a:lnTo>
                  <a:pt x="5844425" y="3219273"/>
                </a:lnTo>
                <a:lnTo>
                  <a:pt x="6919896" y="3219273"/>
                </a:lnTo>
                <a:lnTo>
                  <a:pt x="6919896" y="1869603"/>
                </a:lnTo>
                <a:lnTo>
                  <a:pt x="6890195" y="1859835"/>
                </a:lnTo>
                <a:cubicBezTo>
                  <a:pt x="6793906" y="1816685"/>
                  <a:pt x="6726343" y="1715669"/>
                  <a:pt x="6726343" y="1597933"/>
                </a:cubicBezTo>
                <a:cubicBezTo>
                  <a:pt x="6726343" y="1440952"/>
                  <a:pt x="6846455" y="1313694"/>
                  <a:pt x="6994621" y="1313694"/>
                </a:cubicBezTo>
                <a:cubicBezTo>
                  <a:pt x="7142787" y="1313694"/>
                  <a:pt x="7262899" y="1440952"/>
                  <a:pt x="7262899" y="1597933"/>
                </a:cubicBezTo>
                <a:cubicBezTo>
                  <a:pt x="7262899" y="1715669"/>
                  <a:pt x="7195336" y="1816685"/>
                  <a:pt x="7099047" y="1859835"/>
                </a:cubicBezTo>
                <a:lnTo>
                  <a:pt x="7069347" y="1869603"/>
                </a:lnTo>
                <a:lnTo>
                  <a:pt x="7069347" y="3219273"/>
                </a:lnTo>
                <a:lnTo>
                  <a:pt x="8894118" y="3219273"/>
                </a:lnTo>
                <a:lnTo>
                  <a:pt x="8894118" y="1235166"/>
                </a:lnTo>
                <a:lnTo>
                  <a:pt x="8861704" y="1224505"/>
                </a:lnTo>
                <a:cubicBezTo>
                  <a:pt x="8765415" y="1181355"/>
                  <a:pt x="8697852" y="1080339"/>
                  <a:pt x="8697852" y="962603"/>
                </a:cubicBezTo>
                <a:cubicBezTo>
                  <a:pt x="8697852" y="805622"/>
                  <a:pt x="8817964" y="678364"/>
                  <a:pt x="8966130" y="678364"/>
                </a:cubicBezTo>
                <a:cubicBezTo>
                  <a:pt x="9114296" y="678364"/>
                  <a:pt x="9234408" y="805622"/>
                  <a:pt x="9234408" y="962603"/>
                </a:cubicBezTo>
                <a:cubicBezTo>
                  <a:pt x="9234408" y="1080339"/>
                  <a:pt x="9166845" y="1181355"/>
                  <a:pt x="9070556" y="1224505"/>
                </a:cubicBezTo>
                <a:lnTo>
                  <a:pt x="9057369" y="1228842"/>
                </a:lnTo>
                <a:lnTo>
                  <a:pt x="9057369" y="3219273"/>
                </a:lnTo>
                <a:lnTo>
                  <a:pt x="10626610" y="3219273"/>
                </a:lnTo>
                <a:lnTo>
                  <a:pt x="10626610" y="1279537"/>
                </a:lnTo>
                <a:lnTo>
                  <a:pt x="10594196" y="1268876"/>
                </a:lnTo>
                <a:cubicBezTo>
                  <a:pt x="10497907" y="1225726"/>
                  <a:pt x="10430344" y="1124710"/>
                  <a:pt x="10430344" y="1006974"/>
                </a:cubicBezTo>
                <a:cubicBezTo>
                  <a:pt x="10430344" y="849993"/>
                  <a:pt x="10550456" y="722735"/>
                  <a:pt x="10698622" y="722735"/>
                </a:cubicBezTo>
                <a:cubicBezTo>
                  <a:pt x="10846788" y="722735"/>
                  <a:pt x="10966900" y="849993"/>
                  <a:pt x="10966900" y="1006974"/>
                </a:cubicBezTo>
                <a:cubicBezTo>
                  <a:pt x="10966900" y="1124710"/>
                  <a:pt x="10899337" y="1225726"/>
                  <a:pt x="10803048" y="1268876"/>
                </a:cubicBezTo>
                <a:lnTo>
                  <a:pt x="10789861" y="1273213"/>
                </a:lnTo>
                <a:lnTo>
                  <a:pt x="10789861" y="3219273"/>
                </a:lnTo>
                <a:lnTo>
                  <a:pt x="11473106" y="3219273"/>
                </a:lnTo>
                <a:lnTo>
                  <a:pt x="11473106" y="3351760"/>
                </a:lnTo>
                <a:lnTo>
                  <a:pt x="0" y="3351760"/>
                </a:lnTo>
                <a:lnTo>
                  <a:pt x="0" y="3219273"/>
                </a:lnTo>
                <a:lnTo>
                  <a:pt x="402336" y="3219273"/>
                </a:lnTo>
                <a:lnTo>
                  <a:pt x="402336" y="2070880"/>
                </a:lnTo>
                <a:lnTo>
                  <a:pt x="394519" y="2069208"/>
                </a:lnTo>
                <a:cubicBezTo>
                  <a:pt x="298230" y="2026058"/>
                  <a:pt x="230667" y="1925042"/>
                  <a:pt x="230667" y="1807306"/>
                </a:cubicBezTo>
                <a:cubicBezTo>
                  <a:pt x="230667" y="1650325"/>
                  <a:pt x="350779" y="1523067"/>
                  <a:pt x="498945" y="1523067"/>
                </a:cubicBezTo>
                <a:cubicBezTo>
                  <a:pt x="647111" y="1523067"/>
                  <a:pt x="767223" y="1650325"/>
                  <a:pt x="767223" y="1807306"/>
                </a:cubicBezTo>
                <a:cubicBezTo>
                  <a:pt x="767223" y="1925042"/>
                  <a:pt x="699660" y="2026058"/>
                  <a:pt x="603371" y="2069208"/>
                </a:cubicBezTo>
                <a:lnTo>
                  <a:pt x="557455" y="2079030"/>
                </a:lnTo>
                <a:lnTo>
                  <a:pt x="557455" y="3219273"/>
                </a:lnTo>
                <a:lnTo>
                  <a:pt x="2470751" y="3219273"/>
                </a:lnTo>
                <a:lnTo>
                  <a:pt x="2470751" y="1059586"/>
                </a:lnTo>
                <a:lnTo>
                  <a:pt x="2443886" y="1050750"/>
                </a:lnTo>
                <a:cubicBezTo>
                  <a:pt x="2347596" y="1007600"/>
                  <a:pt x="2280034" y="906584"/>
                  <a:pt x="2280034" y="788848"/>
                </a:cubicBezTo>
                <a:cubicBezTo>
                  <a:pt x="2280034" y="631867"/>
                  <a:pt x="2400146" y="504609"/>
                  <a:pt x="2548311" y="504609"/>
                </a:cubicBezTo>
                <a:cubicBezTo>
                  <a:pt x="2696477" y="504609"/>
                  <a:pt x="2816589" y="631867"/>
                  <a:pt x="2816589" y="788848"/>
                </a:cubicBezTo>
                <a:cubicBezTo>
                  <a:pt x="2816589" y="906584"/>
                  <a:pt x="2749026" y="1007600"/>
                  <a:pt x="2652737" y="1050750"/>
                </a:cubicBezTo>
                <a:lnTo>
                  <a:pt x="2625870" y="1059586"/>
                </a:lnTo>
                <a:lnTo>
                  <a:pt x="2625870" y="3219273"/>
                </a:lnTo>
                <a:lnTo>
                  <a:pt x="3895585" y="3219273"/>
                </a:lnTo>
                <a:lnTo>
                  <a:pt x="3895585" y="1291652"/>
                </a:lnTo>
                <a:lnTo>
                  <a:pt x="3865885" y="1281884"/>
                </a:lnTo>
                <a:cubicBezTo>
                  <a:pt x="3769596" y="1238734"/>
                  <a:pt x="3702033" y="1137718"/>
                  <a:pt x="3702033" y="1019982"/>
                </a:cubicBezTo>
                <a:cubicBezTo>
                  <a:pt x="3702033" y="863001"/>
                  <a:pt x="3822145" y="735743"/>
                  <a:pt x="3970310" y="735743"/>
                </a:cubicBezTo>
                <a:cubicBezTo>
                  <a:pt x="4118476" y="735743"/>
                  <a:pt x="4238588" y="863001"/>
                  <a:pt x="4238588" y="1019982"/>
                </a:cubicBezTo>
                <a:cubicBezTo>
                  <a:pt x="4238588" y="1137718"/>
                  <a:pt x="4171025" y="1238734"/>
                  <a:pt x="4074736" y="1281884"/>
                </a:cubicBezTo>
                <a:lnTo>
                  <a:pt x="4045035" y="1291652"/>
                </a:lnTo>
                <a:lnTo>
                  <a:pt x="4045035" y="3219273"/>
                </a:lnTo>
                <a:lnTo>
                  <a:pt x="5694974" y="3219273"/>
                </a:lnTo>
                <a:lnTo>
                  <a:pt x="5694974" y="555909"/>
                </a:lnTo>
                <a:lnTo>
                  <a:pt x="5665273" y="546141"/>
                </a:lnTo>
                <a:cubicBezTo>
                  <a:pt x="5568984" y="502991"/>
                  <a:pt x="5501422" y="401975"/>
                  <a:pt x="5501422" y="284239"/>
                </a:cubicBezTo>
                <a:cubicBezTo>
                  <a:pt x="5501422" y="127258"/>
                  <a:pt x="5621533" y="0"/>
                  <a:pt x="576969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9175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AB83AA-ACA7-D98B-CD8E-FABFD24AC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Oval 63">
            <a:extLst>
              <a:ext uri="{FF2B5EF4-FFF2-40B4-BE49-F238E27FC236}">
                <a16:creationId xmlns:a16="http://schemas.microsoft.com/office/drawing/2014/main" id="{1D21F880-17D4-AC4B-89A4-866989864F20}"/>
              </a:ext>
            </a:extLst>
          </p:cNvPr>
          <p:cNvSpPr/>
          <p:nvPr/>
        </p:nvSpPr>
        <p:spPr>
          <a:xfrm>
            <a:off x="-1781233" y="340298"/>
            <a:ext cx="16757622" cy="808700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9190B1-C289-0420-793F-820C6F828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0382" y="502469"/>
            <a:ext cx="10131425" cy="1456267"/>
          </a:xfrm>
        </p:spPr>
        <p:txBody>
          <a:bodyPr/>
          <a:lstStyle/>
          <a:p>
            <a:r>
              <a:rPr lang="en-US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Šta</a:t>
            </a:r>
            <a:r>
              <a:rPr lang="en-US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je pred nama</a:t>
            </a:r>
            <a:endParaRPr lang="en-US" dirty="0">
              <a:ln w="3175" cmpd="sng">
                <a:solidFill>
                  <a:sysClr val="windowText" lastClr="00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2A38E75-1E33-F1E2-94C7-218AC26A0589}"/>
              </a:ext>
            </a:extLst>
          </p:cNvPr>
          <p:cNvSpPr txBox="1"/>
          <p:nvPr/>
        </p:nvSpPr>
        <p:spPr>
          <a:xfrm>
            <a:off x="2662472" y="1792806"/>
            <a:ext cx="153791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b="1" dirty="0" err="1">
                <a:solidFill>
                  <a:sysClr val="windowText" lastClr="000000"/>
                </a:solidFill>
              </a:rPr>
              <a:t>Izbor</a:t>
            </a:r>
            <a:r>
              <a:rPr lang="en-US" b="1" dirty="0">
                <a:solidFill>
                  <a:sysClr val="windowText" lastClr="000000"/>
                </a:solidFill>
              </a:rPr>
              <a:t> I </a:t>
            </a:r>
            <a:r>
              <a:rPr lang="en-US" b="1" dirty="0" err="1">
                <a:solidFill>
                  <a:sysClr val="windowText" lastClr="000000"/>
                </a:solidFill>
              </a:rPr>
              <a:t>usvajanje</a:t>
            </a:r>
            <a:r>
              <a:rPr lang="en-US" b="1" dirty="0">
                <a:solidFill>
                  <a:sysClr val="windowText" lastClr="000000"/>
                </a:solidFill>
              </a:rPr>
              <a:t> </a:t>
            </a:r>
            <a:r>
              <a:rPr lang="en-US" b="1" dirty="0" err="1">
                <a:solidFill>
                  <a:sysClr val="windowText" lastClr="000000"/>
                </a:solidFill>
              </a:rPr>
              <a:t>vizije</a:t>
            </a:r>
            <a:r>
              <a:rPr lang="en-US" b="1" dirty="0">
                <a:solidFill>
                  <a:sysClr val="windowText" lastClr="000000"/>
                </a:solidFill>
              </a:rPr>
              <a:t> za 2030.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66CA7F7-94E8-2BDD-5154-33E98A245506}"/>
              </a:ext>
            </a:extLst>
          </p:cNvPr>
          <p:cNvSpPr/>
          <p:nvPr/>
        </p:nvSpPr>
        <p:spPr>
          <a:xfrm rot="5400000">
            <a:off x="627834" y="5845511"/>
            <a:ext cx="492008" cy="14945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Graphic 24" descr="Group success with solid fill">
            <a:extLst>
              <a:ext uri="{FF2B5EF4-FFF2-40B4-BE49-F238E27FC236}">
                <a16:creationId xmlns:a16="http://schemas.microsoft.com/office/drawing/2014/main" id="{D6707657-D348-C10B-BD99-5283E26683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24941" y="4651588"/>
            <a:ext cx="914400" cy="914400"/>
          </a:xfrm>
          <a:prstGeom prst="rect">
            <a:avLst/>
          </a:prstGeom>
        </p:spPr>
      </p:pic>
      <p:sp>
        <p:nvSpPr>
          <p:cNvPr id="26" name="Donut 25">
            <a:extLst>
              <a:ext uri="{FF2B5EF4-FFF2-40B4-BE49-F238E27FC236}">
                <a16:creationId xmlns:a16="http://schemas.microsoft.com/office/drawing/2014/main" id="{1AC45D4F-D508-56EB-C8BB-31023BD9BDC5}"/>
              </a:ext>
            </a:extLst>
          </p:cNvPr>
          <p:cNvSpPr/>
          <p:nvPr/>
        </p:nvSpPr>
        <p:spPr>
          <a:xfrm>
            <a:off x="131322" y="4635174"/>
            <a:ext cx="1549400" cy="1039059"/>
          </a:xfrm>
          <a:prstGeom prst="donut">
            <a:avLst>
              <a:gd name="adj" fmla="val 2989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4A6A323-6E74-3897-8D6B-821CAD8D12E1}"/>
              </a:ext>
            </a:extLst>
          </p:cNvPr>
          <p:cNvSpPr txBox="1"/>
          <p:nvPr/>
        </p:nvSpPr>
        <p:spPr>
          <a:xfrm>
            <a:off x="38959" y="3773834"/>
            <a:ext cx="1894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Sada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smo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ovde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!</a:t>
            </a:r>
          </a:p>
        </p:txBody>
      </p:sp>
      <p:pic>
        <p:nvPicPr>
          <p:cNvPr id="29" name="Graphic 28" descr="Smiling face outline with solid fill">
            <a:extLst>
              <a:ext uri="{FF2B5EF4-FFF2-40B4-BE49-F238E27FC236}">
                <a16:creationId xmlns:a16="http://schemas.microsoft.com/office/drawing/2014/main" id="{8C3AFF33-4BC4-3E1D-3DF4-E6BE0E7603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0310" y="4001382"/>
            <a:ext cx="691423" cy="691423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00D8D3EB-7724-241A-F2D3-1BBFE5C6FAC7}"/>
              </a:ext>
            </a:extLst>
          </p:cNvPr>
          <p:cNvSpPr txBox="1"/>
          <p:nvPr/>
        </p:nvSpPr>
        <p:spPr>
          <a:xfrm>
            <a:off x="7412853" y="2315769"/>
            <a:ext cx="15379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b="1" dirty="0">
                <a:solidFill>
                  <a:sysClr val="windowText" lastClr="000000"/>
                </a:solidFill>
              </a:rPr>
              <a:t>SWOT </a:t>
            </a:r>
            <a:r>
              <a:rPr lang="en-US" b="1" dirty="0" err="1">
                <a:solidFill>
                  <a:sysClr val="windowText" lastClr="000000"/>
                </a:solidFill>
              </a:rPr>
              <a:t>analiza</a:t>
            </a:r>
            <a:endParaRPr lang="en-US" b="1" dirty="0">
              <a:solidFill>
                <a:sysClr val="windowText" lastClr="00000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C4F3D70-B5B3-F4BD-559C-58C39C407DD7}"/>
              </a:ext>
            </a:extLst>
          </p:cNvPr>
          <p:cNvSpPr txBox="1"/>
          <p:nvPr/>
        </p:nvSpPr>
        <p:spPr>
          <a:xfrm>
            <a:off x="4570582" y="2961021"/>
            <a:ext cx="153791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ysClr val="windowText" lastClr="000000"/>
                </a:solidFill>
              </a:rPr>
              <a:t>Odabir</a:t>
            </a:r>
            <a:r>
              <a:rPr lang="en-US" b="1" dirty="0">
                <a:solidFill>
                  <a:sysClr val="windowText" lastClr="000000"/>
                </a:solidFill>
              </a:rPr>
              <a:t> </a:t>
            </a:r>
            <a:r>
              <a:rPr lang="en-US" b="1" dirty="0" err="1">
                <a:solidFill>
                  <a:sysClr val="windowText" lastClr="000000"/>
                </a:solidFill>
              </a:rPr>
              <a:t>pojedinačnih</a:t>
            </a:r>
            <a:r>
              <a:rPr lang="en-US" b="1" dirty="0">
                <a:solidFill>
                  <a:sysClr val="windowText" lastClr="000000"/>
                </a:solidFill>
              </a:rPr>
              <a:t> I </a:t>
            </a:r>
            <a:r>
              <a:rPr lang="en-US" b="1" dirty="0" err="1">
                <a:solidFill>
                  <a:sysClr val="windowText" lastClr="000000"/>
                </a:solidFill>
              </a:rPr>
              <a:t>zajedničkih</a:t>
            </a:r>
            <a:r>
              <a:rPr lang="en-US" b="1" dirty="0">
                <a:solidFill>
                  <a:sysClr val="windowText" lastClr="000000"/>
                </a:solidFill>
              </a:rPr>
              <a:t> </a:t>
            </a:r>
            <a:r>
              <a:rPr lang="en-US" b="1" dirty="0" err="1">
                <a:solidFill>
                  <a:sysClr val="windowText" lastClr="000000"/>
                </a:solidFill>
              </a:rPr>
              <a:t>mera</a:t>
            </a:r>
            <a:r>
              <a:rPr lang="en-US" b="1" dirty="0">
                <a:solidFill>
                  <a:sysClr val="windowText" lastClr="000000"/>
                </a:solidFill>
              </a:rPr>
              <a:t> I </a:t>
            </a:r>
            <a:r>
              <a:rPr lang="en-US" b="1" dirty="0" err="1">
                <a:solidFill>
                  <a:sysClr val="windowText" lastClr="000000"/>
                </a:solidFill>
              </a:rPr>
              <a:t>Proračun</a:t>
            </a:r>
            <a:r>
              <a:rPr lang="en-US" b="1" dirty="0">
                <a:solidFill>
                  <a:sysClr val="windowText" lastClr="000000"/>
                </a:solidFill>
              </a:rPr>
              <a:t> </a:t>
            </a:r>
            <a:r>
              <a:rPr lang="en-US" b="1" dirty="0" err="1">
                <a:solidFill>
                  <a:sysClr val="windowText" lastClr="000000"/>
                </a:solidFill>
              </a:rPr>
              <a:t>uštede</a:t>
            </a:r>
            <a:r>
              <a:rPr lang="en-US" b="1" dirty="0">
                <a:solidFill>
                  <a:sysClr val="windowText" lastClr="000000"/>
                </a:solidFill>
              </a:rPr>
              <a:t> u </a:t>
            </a:r>
            <a:r>
              <a:rPr lang="en-US" b="1" dirty="0" err="1">
                <a:solidFill>
                  <a:sysClr val="windowText" lastClr="000000"/>
                </a:solidFill>
              </a:rPr>
              <a:t>kalkulatoru</a:t>
            </a:r>
            <a:endParaRPr lang="en-US" b="1" dirty="0">
              <a:solidFill>
                <a:sysClr val="windowText" lastClr="000000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021805F-00A3-A6D3-17F6-E5E0FF18ACAB}"/>
              </a:ext>
            </a:extLst>
          </p:cNvPr>
          <p:cNvSpPr txBox="1"/>
          <p:nvPr/>
        </p:nvSpPr>
        <p:spPr>
          <a:xfrm>
            <a:off x="10024588" y="2961021"/>
            <a:ext cx="112093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b="1" dirty="0" err="1">
                <a:solidFill>
                  <a:sysClr val="windowText" lastClr="000000"/>
                </a:solidFill>
              </a:rPr>
              <a:t>Završetak</a:t>
            </a:r>
            <a:r>
              <a:rPr lang="en-US" b="1" dirty="0">
                <a:solidFill>
                  <a:sysClr val="windowText" lastClr="000000"/>
                </a:solidFill>
              </a:rPr>
              <a:t> SECAP-a I </a:t>
            </a:r>
            <a:r>
              <a:rPr lang="en-US" b="1" dirty="0" err="1">
                <a:solidFill>
                  <a:sysClr val="windowText" lastClr="000000"/>
                </a:solidFill>
              </a:rPr>
              <a:t>početak</a:t>
            </a:r>
            <a:r>
              <a:rPr lang="en-US" b="1" dirty="0">
                <a:solidFill>
                  <a:sysClr val="windowText" lastClr="000000"/>
                </a:solidFill>
              </a:rPr>
              <a:t> </a:t>
            </a:r>
            <a:r>
              <a:rPr lang="en-US" b="1" dirty="0" err="1">
                <a:solidFill>
                  <a:sysClr val="windowText" lastClr="000000"/>
                </a:solidFill>
              </a:rPr>
              <a:t>njegove</a:t>
            </a:r>
            <a:r>
              <a:rPr lang="en-US" b="1" dirty="0">
                <a:solidFill>
                  <a:sysClr val="windowText" lastClr="000000"/>
                </a:solidFill>
              </a:rPr>
              <a:t> </a:t>
            </a:r>
            <a:r>
              <a:rPr lang="en-US" b="1" dirty="0" err="1">
                <a:solidFill>
                  <a:sysClr val="windowText" lastClr="000000"/>
                </a:solidFill>
              </a:rPr>
              <a:t>primene</a:t>
            </a:r>
            <a:r>
              <a:rPr lang="en-US" b="1" dirty="0">
                <a:solidFill>
                  <a:sysClr val="windowText" lastClr="000000"/>
                </a:solidFill>
              </a:rPr>
              <a:t>!</a:t>
            </a:r>
          </a:p>
        </p:txBody>
      </p:sp>
      <p:sp>
        <p:nvSpPr>
          <p:cNvPr id="65" name="Freeform 64">
            <a:extLst>
              <a:ext uri="{FF2B5EF4-FFF2-40B4-BE49-F238E27FC236}">
                <a16:creationId xmlns:a16="http://schemas.microsoft.com/office/drawing/2014/main" id="{C521A24C-124B-4385-43E9-C356FA23CBC7}"/>
              </a:ext>
            </a:extLst>
          </p:cNvPr>
          <p:cNvSpPr/>
          <p:nvPr/>
        </p:nvSpPr>
        <p:spPr>
          <a:xfrm>
            <a:off x="-6934498" y="1670685"/>
            <a:ext cx="17764254" cy="4611998"/>
          </a:xfrm>
          <a:custGeom>
            <a:avLst/>
            <a:gdLst>
              <a:gd name="csX0" fmla="*/ 5769699 w 11473106"/>
              <a:gd name="csY0" fmla="*/ 0 h 3351760"/>
              <a:gd name="csX1" fmla="*/ 6037977 w 11473106"/>
              <a:gd name="csY1" fmla="*/ 284239 h 3351760"/>
              <a:gd name="csX2" fmla="*/ 5874125 w 11473106"/>
              <a:gd name="csY2" fmla="*/ 546141 h 3351760"/>
              <a:gd name="csX3" fmla="*/ 5844425 w 11473106"/>
              <a:gd name="csY3" fmla="*/ 555909 h 3351760"/>
              <a:gd name="csX4" fmla="*/ 5844425 w 11473106"/>
              <a:gd name="csY4" fmla="*/ 3219273 h 3351760"/>
              <a:gd name="csX5" fmla="*/ 6919896 w 11473106"/>
              <a:gd name="csY5" fmla="*/ 3219273 h 3351760"/>
              <a:gd name="csX6" fmla="*/ 6919896 w 11473106"/>
              <a:gd name="csY6" fmla="*/ 1869603 h 3351760"/>
              <a:gd name="csX7" fmla="*/ 6890195 w 11473106"/>
              <a:gd name="csY7" fmla="*/ 1859835 h 3351760"/>
              <a:gd name="csX8" fmla="*/ 6726343 w 11473106"/>
              <a:gd name="csY8" fmla="*/ 1597933 h 3351760"/>
              <a:gd name="csX9" fmla="*/ 6994621 w 11473106"/>
              <a:gd name="csY9" fmla="*/ 1313694 h 3351760"/>
              <a:gd name="csX10" fmla="*/ 7262899 w 11473106"/>
              <a:gd name="csY10" fmla="*/ 1597933 h 3351760"/>
              <a:gd name="csX11" fmla="*/ 7099047 w 11473106"/>
              <a:gd name="csY11" fmla="*/ 1859835 h 3351760"/>
              <a:gd name="csX12" fmla="*/ 7069347 w 11473106"/>
              <a:gd name="csY12" fmla="*/ 1869603 h 3351760"/>
              <a:gd name="csX13" fmla="*/ 7069347 w 11473106"/>
              <a:gd name="csY13" fmla="*/ 3219273 h 3351760"/>
              <a:gd name="csX14" fmla="*/ 8894118 w 11473106"/>
              <a:gd name="csY14" fmla="*/ 3219273 h 3351760"/>
              <a:gd name="csX15" fmla="*/ 8894118 w 11473106"/>
              <a:gd name="csY15" fmla="*/ 1235166 h 3351760"/>
              <a:gd name="csX16" fmla="*/ 8861704 w 11473106"/>
              <a:gd name="csY16" fmla="*/ 1224505 h 3351760"/>
              <a:gd name="csX17" fmla="*/ 8697852 w 11473106"/>
              <a:gd name="csY17" fmla="*/ 962603 h 3351760"/>
              <a:gd name="csX18" fmla="*/ 8966130 w 11473106"/>
              <a:gd name="csY18" fmla="*/ 678364 h 3351760"/>
              <a:gd name="csX19" fmla="*/ 9234408 w 11473106"/>
              <a:gd name="csY19" fmla="*/ 962603 h 3351760"/>
              <a:gd name="csX20" fmla="*/ 9070556 w 11473106"/>
              <a:gd name="csY20" fmla="*/ 1224505 h 3351760"/>
              <a:gd name="csX21" fmla="*/ 9057369 w 11473106"/>
              <a:gd name="csY21" fmla="*/ 1228842 h 3351760"/>
              <a:gd name="csX22" fmla="*/ 9057369 w 11473106"/>
              <a:gd name="csY22" fmla="*/ 3219273 h 3351760"/>
              <a:gd name="csX23" fmla="*/ 10626610 w 11473106"/>
              <a:gd name="csY23" fmla="*/ 3219273 h 3351760"/>
              <a:gd name="csX24" fmla="*/ 10626610 w 11473106"/>
              <a:gd name="csY24" fmla="*/ 1279537 h 3351760"/>
              <a:gd name="csX25" fmla="*/ 10594196 w 11473106"/>
              <a:gd name="csY25" fmla="*/ 1268876 h 3351760"/>
              <a:gd name="csX26" fmla="*/ 10430344 w 11473106"/>
              <a:gd name="csY26" fmla="*/ 1006974 h 3351760"/>
              <a:gd name="csX27" fmla="*/ 10698622 w 11473106"/>
              <a:gd name="csY27" fmla="*/ 722735 h 3351760"/>
              <a:gd name="csX28" fmla="*/ 10966900 w 11473106"/>
              <a:gd name="csY28" fmla="*/ 1006974 h 3351760"/>
              <a:gd name="csX29" fmla="*/ 10803048 w 11473106"/>
              <a:gd name="csY29" fmla="*/ 1268876 h 3351760"/>
              <a:gd name="csX30" fmla="*/ 10789861 w 11473106"/>
              <a:gd name="csY30" fmla="*/ 1273213 h 3351760"/>
              <a:gd name="csX31" fmla="*/ 10789861 w 11473106"/>
              <a:gd name="csY31" fmla="*/ 3219273 h 3351760"/>
              <a:gd name="csX32" fmla="*/ 11473106 w 11473106"/>
              <a:gd name="csY32" fmla="*/ 3219273 h 3351760"/>
              <a:gd name="csX33" fmla="*/ 11473106 w 11473106"/>
              <a:gd name="csY33" fmla="*/ 3351760 h 3351760"/>
              <a:gd name="csX34" fmla="*/ 0 w 11473106"/>
              <a:gd name="csY34" fmla="*/ 3351760 h 3351760"/>
              <a:gd name="csX35" fmla="*/ 0 w 11473106"/>
              <a:gd name="csY35" fmla="*/ 3219273 h 3351760"/>
              <a:gd name="csX36" fmla="*/ 402336 w 11473106"/>
              <a:gd name="csY36" fmla="*/ 3219273 h 3351760"/>
              <a:gd name="csX37" fmla="*/ 402336 w 11473106"/>
              <a:gd name="csY37" fmla="*/ 2070880 h 3351760"/>
              <a:gd name="csX38" fmla="*/ 394519 w 11473106"/>
              <a:gd name="csY38" fmla="*/ 2069208 h 3351760"/>
              <a:gd name="csX39" fmla="*/ 230667 w 11473106"/>
              <a:gd name="csY39" fmla="*/ 1807306 h 3351760"/>
              <a:gd name="csX40" fmla="*/ 498945 w 11473106"/>
              <a:gd name="csY40" fmla="*/ 1523067 h 3351760"/>
              <a:gd name="csX41" fmla="*/ 767223 w 11473106"/>
              <a:gd name="csY41" fmla="*/ 1807306 h 3351760"/>
              <a:gd name="csX42" fmla="*/ 603371 w 11473106"/>
              <a:gd name="csY42" fmla="*/ 2069208 h 3351760"/>
              <a:gd name="csX43" fmla="*/ 557455 w 11473106"/>
              <a:gd name="csY43" fmla="*/ 2079030 h 3351760"/>
              <a:gd name="csX44" fmla="*/ 557455 w 11473106"/>
              <a:gd name="csY44" fmla="*/ 3219273 h 3351760"/>
              <a:gd name="csX45" fmla="*/ 2470751 w 11473106"/>
              <a:gd name="csY45" fmla="*/ 3219273 h 3351760"/>
              <a:gd name="csX46" fmla="*/ 2470751 w 11473106"/>
              <a:gd name="csY46" fmla="*/ 1059586 h 3351760"/>
              <a:gd name="csX47" fmla="*/ 2443886 w 11473106"/>
              <a:gd name="csY47" fmla="*/ 1050750 h 3351760"/>
              <a:gd name="csX48" fmla="*/ 2280034 w 11473106"/>
              <a:gd name="csY48" fmla="*/ 788848 h 3351760"/>
              <a:gd name="csX49" fmla="*/ 2548311 w 11473106"/>
              <a:gd name="csY49" fmla="*/ 504609 h 3351760"/>
              <a:gd name="csX50" fmla="*/ 2816589 w 11473106"/>
              <a:gd name="csY50" fmla="*/ 788848 h 3351760"/>
              <a:gd name="csX51" fmla="*/ 2652737 w 11473106"/>
              <a:gd name="csY51" fmla="*/ 1050750 h 3351760"/>
              <a:gd name="csX52" fmla="*/ 2625870 w 11473106"/>
              <a:gd name="csY52" fmla="*/ 1059586 h 3351760"/>
              <a:gd name="csX53" fmla="*/ 2625870 w 11473106"/>
              <a:gd name="csY53" fmla="*/ 3219273 h 3351760"/>
              <a:gd name="csX54" fmla="*/ 3895585 w 11473106"/>
              <a:gd name="csY54" fmla="*/ 3219273 h 3351760"/>
              <a:gd name="csX55" fmla="*/ 3895585 w 11473106"/>
              <a:gd name="csY55" fmla="*/ 1291652 h 3351760"/>
              <a:gd name="csX56" fmla="*/ 3865885 w 11473106"/>
              <a:gd name="csY56" fmla="*/ 1281884 h 3351760"/>
              <a:gd name="csX57" fmla="*/ 3702033 w 11473106"/>
              <a:gd name="csY57" fmla="*/ 1019982 h 3351760"/>
              <a:gd name="csX58" fmla="*/ 3970310 w 11473106"/>
              <a:gd name="csY58" fmla="*/ 735743 h 3351760"/>
              <a:gd name="csX59" fmla="*/ 4238588 w 11473106"/>
              <a:gd name="csY59" fmla="*/ 1019982 h 3351760"/>
              <a:gd name="csX60" fmla="*/ 4074736 w 11473106"/>
              <a:gd name="csY60" fmla="*/ 1281884 h 3351760"/>
              <a:gd name="csX61" fmla="*/ 4045035 w 11473106"/>
              <a:gd name="csY61" fmla="*/ 1291652 h 3351760"/>
              <a:gd name="csX62" fmla="*/ 4045035 w 11473106"/>
              <a:gd name="csY62" fmla="*/ 3219273 h 3351760"/>
              <a:gd name="csX63" fmla="*/ 5694974 w 11473106"/>
              <a:gd name="csY63" fmla="*/ 3219273 h 3351760"/>
              <a:gd name="csX64" fmla="*/ 5694974 w 11473106"/>
              <a:gd name="csY64" fmla="*/ 555909 h 3351760"/>
              <a:gd name="csX65" fmla="*/ 5665273 w 11473106"/>
              <a:gd name="csY65" fmla="*/ 546141 h 3351760"/>
              <a:gd name="csX66" fmla="*/ 5501422 w 11473106"/>
              <a:gd name="csY66" fmla="*/ 284239 h 3351760"/>
              <a:gd name="csX67" fmla="*/ 5769699 w 11473106"/>
              <a:gd name="csY67" fmla="*/ 0 h 33517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</a:cxnLst>
            <a:rect l="l" t="t" r="r" b="b"/>
            <a:pathLst>
              <a:path w="11473106" h="3351760">
                <a:moveTo>
                  <a:pt x="5769699" y="0"/>
                </a:moveTo>
                <a:cubicBezTo>
                  <a:pt x="5917865" y="0"/>
                  <a:pt x="6037977" y="127258"/>
                  <a:pt x="6037977" y="284239"/>
                </a:cubicBezTo>
                <a:cubicBezTo>
                  <a:pt x="6037977" y="401975"/>
                  <a:pt x="5970414" y="502991"/>
                  <a:pt x="5874125" y="546141"/>
                </a:cubicBezTo>
                <a:lnTo>
                  <a:pt x="5844425" y="555909"/>
                </a:lnTo>
                <a:lnTo>
                  <a:pt x="5844425" y="3219273"/>
                </a:lnTo>
                <a:lnTo>
                  <a:pt x="6919896" y="3219273"/>
                </a:lnTo>
                <a:lnTo>
                  <a:pt x="6919896" y="1869603"/>
                </a:lnTo>
                <a:lnTo>
                  <a:pt x="6890195" y="1859835"/>
                </a:lnTo>
                <a:cubicBezTo>
                  <a:pt x="6793906" y="1816685"/>
                  <a:pt x="6726343" y="1715669"/>
                  <a:pt x="6726343" y="1597933"/>
                </a:cubicBezTo>
                <a:cubicBezTo>
                  <a:pt x="6726343" y="1440952"/>
                  <a:pt x="6846455" y="1313694"/>
                  <a:pt x="6994621" y="1313694"/>
                </a:cubicBezTo>
                <a:cubicBezTo>
                  <a:pt x="7142787" y="1313694"/>
                  <a:pt x="7262899" y="1440952"/>
                  <a:pt x="7262899" y="1597933"/>
                </a:cubicBezTo>
                <a:cubicBezTo>
                  <a:pt x="7262899" y="1715669"/>
                  <a:pt x="7195336" y="1816685"/>
                  <a:pt x="7099047" y="1859835"/>
                </a:cubicBezTo>
                <a:lnTo>
                  <a:pt x="7069347" y="1869603"/>
                </a:lnTo>
                <a:lnTo>
                  <a:pt x="7069347" y="3219273"/>
                </a:lnTo>
                <a:lnTo>
                  <a:pt x="8894118" y="3219273"/>
                </a:lnTo>
                <a:lnTo>
                  <a:pt x="8894118" y="1235166"/>
                </a:lnTo>
                <a:lnTo>
                  <a:pt x="8861704" y="1224505"/>
                </a:lnTo>
                <a:cubicBezTo>
                  <a:pt x="8765415" y="1181355"/>
                  <a:pt x="8697852" y="1080339"/>
                  <a:pt x="8697852" y="962603"/>
                </a:cubicBezTo>
                <a:cubicBezTo>
                  <a:pt x="8697852" y="805622"/>
                  <a:pt x="8817964" y="678364"/>
                  <a:pt x="8966130" y="678364"/>
                </a:cubicBezTo>
                <a:cubicBezTo>
                  <a:pt x="9114296" y="678364"/>
                  <a:pt x="9234408" y="805622"/>
                  <a:pt x="9234408" y="962603"/>
                </a:cubicBezTo>
                <a:cubicBezTo>
                  <a:pt x="9234408" y="1080339"/>
                  <a:pt x="9166845" y="1181355"/>
                  <a:pt x="9070556" y="1224505"/>
                </a:cubicBezTo>
                <a:lnTo>
                  <a:pt x="9057369" y="1228842"/>
                </a:lnTo>
                <a:lnTo>
                  <a:pt x="9057369" y="3219273"/>
                </a:lnTo>
                <a:lnTo>
                  <a:pt x="10626610" y="3219273"/>
                </a:lnTo>
                <a:lnTo>
                  <a:pt x="10626610" y="1279537"/>
                </a:lnTo>
                <a:lnTo>
                  <a:pt x="10594196" y="1268876"/>
                </a:lnTo>
                <a:cubicBezTo>
                  <a:pt x="10497907" y="1225726"/>
                  <a:pt x="10430344" y="1124710"/>
                  <a:pt x="10430344" y="1006974"/>
                </a:cubicBezTo>
                <a:cubicBezTo>
                  <a:pt x="10430344" y="849993"/>
                  <a:pt x="10550456" y="722735"/>
                  <a:pt x="10698622" y="722735"/>
                </a:cubicBezTo>
                <a:cubicBezTo>
                  <a:pt x="10846788" y="722735"/>
                  <a:pt x="10966900" y="849993"/>
                  <a:pt x="10966900" y="1006974"/>
                </a:cubicBezTo>
                <a:cubicBezTo>
                  <a:pt x="10966900" y="1124710"/>
                  <a:pt x="10899337" y="1225726"/>
                  <a:pt x="10803048" y="1268876"/>
                </a:cubicBezTo>
                <a:lnTo>
                  <a:pt x="10789861" y="1273213"/>
                </a:lnTo>
                <a:lnTo>
                  <a:pt x="10789861" y="3219273"/>
                </a:lnTo>
                <a:lnTo>
                  <a:pt x="11473106" y="3219273"/>
                </a:lnTo>
                <a:lnTo>
                  <a:pt x="11473106" y="3351760"/>
                </a:lnTo>
                <a:lnTo>
                  <a:pt x="0" y="3351760"/>
                </a:lnTo>
                <a:lnTo>
                  <a:pt x="0" y="3219273"/>
                </a:lnTo>
                <a:lnTo>
                  <a:pt x="402336" y="3219273"/>
                </a:lnTo>
                <a:lnTo>
                  <a:pt x="402336" y="2070880"/>
                </a:lnTo>
                <a:lnTo>
                  <a:pt x="394519" y="2069208"/>
                </a:lnTo>
                <a:cubicBezTo>
                  <a:pt x="298230" y="2026058"/>
                  <a:pt x="230667" y="1925042"/>
                  <a:pt x="230667" y="1807306"/>
                </a:cubicBezTo>
                <a:cubicBezTo>
                  <a:pt x="230667" y="1650325"/>
                  <a:pt x="350779" y="1523067"/>
                  <a:pt x="498945" y="1523067"/>
                </a:cubicBezTo>
                <a:cubicBezTo>
                  <a:pt x="647111" y="1523067"/>
                  <a:pt x="767223" y="1650325"/>
                  <a:pt x="767223" y="1807306"/>
                </a:cubicBezTo>
                <a:cubicBezTo>
                  <a:pt x="767223" y="1925042"/>
                  <a:pt x="699660" y="2026058"/>
                  <a:pt x="603371" y="2069208"/>
                </a:cubicBezTo>
                <a:lnTo>
                  <a:pt x="557455" y="2079030"/>
                </a:lnTo>
                <a:lnTo>
                  <a:pt x="557455" y="3219273"/>
                </a:lnTo>
                <a:lnTo>
                  <a:pt x="2470751" y="3219273"/>
                </a:lnTo>
                <a:lnTo>
                  <a:pt x="2470751" y="1059586"/>
                </a:lnTo>
                <a:lnTo>
                  <a:pt x="2443886" y="1050750"/>
                </a:lnTo>
                <a:cubicBezTo>
                  <a:pt x="2347596" y="1007600"/>
                  <a:pt x="2280034" y="906584"/>
                  <a:pt x="2280034" y="788848"/>
                </a:cubicBezTo>
                <a:cubicBezTo>
                  <a:pt x="2280034" y="631867"/>
                  <a:pt x="2400146" y="504609"/>
                  <a:pt x="2548311" y="504609"/>
                </a:cubicBezTo>
                <a:cubicBezTo>
                  <a:pt x="2696477" y="504609"/>
                  <a:pt x="2816589" y="631867"/>
                  <a:pt x="2816589" y="788848"/>
                </a:cubicBezTo>
                <a:cubicBezTo>
                  <a:pt x="2816589" y="906584"/>
                  <a:pt x="2749026" y="1007600"/>
                  <a:pt x="2652737" y="1050750"/>
                </a:cubicBezTo>
                <a:lnTo>
                  <a:pt x="2625870" y="1059586"/>
                </a:lnTo>
                <a:lnTo>
                  <a:pt x="2625870" y="3219273"/>
                </a:lnTo>
                <a:lnTo>
                  <a:pt x="3895585" y="3219273"/>
                </a:lnTo>
                <a:lnTo>
                  <a:pt x="3895585" y="1291652"/>
                </a:lnTo>
                <a:lnTo>
                  <a:pt x="3865885" y="1281884"/>
                </a:lnTo>
                <a:cubicBezTo>
                  <a:pt x="3769596" y="1238734"/>
                  <a:pt x="3702033" y="1137718"/>
                  <a:pt x="3702033" y="1019982"/>
                </a:cubicBezTo>
                <a:cubicBezTo>
                  <a:pt x="3702033" y="863001"/>
                  <a:pt x="3822145" y="735743"/>
                  <a:pt x="3970310" y="735743"/>
                </a:cubicBezTo>
                <a:cubicBezTo>
                  <a:pt x="4118476" y="735743"/>
                  <a:pt x="4238588" y="863001"/>
                  <a:pt x="4238588" y="1019982"/>
                </a:cubicBezTo>
                <a:cubicBezTo>
                  <a:pt x="4238588" y="1137718"/>
                  <a:pt x="4171025" y="1238734"/>
                  <a:pt x="4074736" y="1281884"/>
                </a:cubicBezTo>
                <a:lnTo>
                  <a:pt x="4045035" y="1291652"/>
                </a:lnTo>
                <a:lnTo>
                  <a:pt x="4045035" y="3219273"/>
                </a:lnTo>
                <a:lnTo>
                  <a:pt x="5694974" y="3219273"/>
                </a:lnTo>
                <a:lnTo>
                  <a:pt x="5694974" y="555909"/>
                </a:lnTo>
                <a:lnTo>
                  <a:pt x="5665273" y="546141"/>
                </a:lnTo>
                <a:cubicBezTo>
                  <a:pt x="5568984" y="502991"/>
                  <a:pt x="5501422" y="401975"/>
                  <a:pt x="5501422" y="284239"/>
                </a:cubicBezTo>
                <a:cubicBezTo>
                  <a:pt x="5501422" y="127258"/>
                  <a:pt x="5621533" y="0"/>
                  <a:pt x="576969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0163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7F1CD-FC5E-C344-DE8D-1DD335370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339" y="464843"/>
            <a:ext cx="4662055" cy="1456267"/>
          </a:xfrm>
        </p:spPr>
        <p:txBody>
          <a:bodyPr/>
          <a:lstStyle/>
          <a:p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Zaključci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dosadašnje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analize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statusa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quo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0A6CD9F-AD9C-298F-4A6E-687DDCA7BF80}"/>
              </a:ext>
            </a:extLst>
          </p:cNvPr>
          <p:cNvSpPr/>
          <p:nvPr/>
        </p:nvSpPr>
        <p:spPr>
          <a:xfrm>
            <a:off x="266218" y="2467552"/>
            <a:ext cx="4768769" cy="2777924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BA132F-0906-9132-20F9-1C4E226B48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339" y="2155268"/>
            <a:ext cx="10131425" cy="3649133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Zlatiborski</a:t>
            </a:r>
            <a:r>
              <a:rPr lang="en-US" dirty="0"/>
              <a:t> okrug</a:t>
            </a:r>
          </a:p>
          <a:p>
            <a:r>
              <a:rPr lang="en-US" dirty="0" err="1"/>
              <a:t>Pregled</a:t>
            </a:r>
            <a:r>
              <a:rPr lang="en-US" dirty="0"/>
              <a:t> JLS</a:t>
            </a:r>
          </a:p>
          <a:p>
            <a:r>
              <a:rPr lang="en-US" dirty="0" err="1"/>
              <a:t>Ukupno</a:t>
            </a:r>
            <a:r>
              <a:rPr lang="en-US" dirty="0"/>
              <a:t> </a:t>
            </a:r>
            <a:r>
              <a:rPr lang="en-US" dirty="0" err="1"/>
              <a:t>javnih</a:t>
            </a:r>
            <a:r>
              <a:rPr lang="en-US" dirty="0"/>
              <a:t> I </a:t>
            </a:r>
            <a:r>
              <a:rPr lang="en-US" dirty="0" err="1"/>
              <a:t>javno</a:t>
            </a:r>
            <a:r>
              <a:rPr lang="en-US" dirty="0"/>
              <a:t> </a:t>
            </a:r>
            <a:r>
              <a:rPr lang="en-US" dirty="0" err="1"/>
              <a:t>komunalnih</a:t>
            </a:r>
            <a:r>
              <a:rPr lang="en-US" dirty="0"/>
              <a:t> </a:t>
            </a:r>
            <a:r>
              <a:rPr lang="en-US" dirty="0" err="1"/>
              <a:t>objekata</a:t>
            </a:r>
            <a:endParaRPr lang="en-US" dirty="0"/>
          </a:p>
          <a:p>
            <a:r>
              <a:rPr lang="en-US" dirty="0" err="1"/>
              <a:t>Ukupno</a:t>
            </a:r>
            <a:r>
              <a:rPr lang="en-US" dirty="0"/>
              <a:t> </a:t>
            </a:r>
            <a:r>
              <a:rPr lang="en-US" dirty="0" err="1"/>
              <a:t>domaćinstava</a:t>
            </a:r>
            <a:r>
              <a:rPr lang="en-US" dirty="0"/>
              <a:t> I </a:t>
            </a:r>
            <a:r>
              <a:rPr lang="en-US" dirty="0" err="1"/>
              <a:t>stanovništva</a:t>
            </a:r>
            <a:endParaRPr lang="en-US" dirty="0"/>
          </a:p>
          <a:p>
            <a:r>
              <a:rPr lang="en-US" dirty="0" err="1"/>
              <a:t>Ukupno</a:t>
            </a:r>
            <a:r>
              <a:rPr lang="en-US" dirty="0"/>
              <a:t> </a:t>
            </a:r>
            <a:r>
              <a:rPr lang="en-US" dirty="0" err="1"/>
              <a:t>privatnih</a:t>
            </a:r>
            <a:r>
              <a:rPr lang="en-US" dirty="0"/>
              <a:t> </a:t>
            </a:r>
            <a:r>
              <a:rPr lang="en-US" dirty="0" err="1"/>
              <a:t>vozila</a:t>
            </a:r>
            <a:endParaRPr lang="en-US" dirty="0"/>
          </a:p>
          <a:p>
            <a:r>
              <a:rPr lang="en-US" dirty="0" err="1"/>
              <a:t>Ukupno</a:t>
            </a:r>
            <a:r>
              <a:rPr lang="en-US" dirty="0"/>
              <a:t> </a:t>
            </a:r>
            <a:r>
              <a:rPr lang="en-US" dirty="0" err="1"/>
              <a:t>autobusa</a:t>
            </a:r>
            <a:endParaRPr lang="en-US" dirty="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A9C01E68-3EC6-FD45-F214-552DD566575A}"/>
              </a:ext>
            </a:extLst>
          </p:cNvPr>
          <p:cNvSpPr/>
          <p:nvPr/>
        </p:nvSpPr>
        <p:spPr>
          <a:xfrm>
            <a:off x="247486" y="3240908"/>
            <a:ext cx="4768769" cy="2017051"/>
          </a:xfrm>
          <a:prstGeom prst="roundRect">
            <a:avLst/>
          </a:prstGeom>
          <a:solidFill>
            <a:schemeClr val="accent2">
              <a:alpha val="27169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v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8CC7A99E-DE74-533E-207A-D08A101F3D87}"/>
              </a:ext>
            </a:extLst>
          </p:cNvPr>
          <p:cNvSpPr/>
          <p:nvPr/>
        </p:nvSpPr>
        <p:spPr>
          <a:xfrm>
            <a:off x="256852" y="3240909"/>
            <a:ext cx="4768769" cy="1992084"/>
          </a:xfrm>
          <a:prstGeom prst="roundRect">
            <a:avLst/>
          </a:prstGeom>
          <a:solidFill>
            <a:schemeClr val="accent2">
              <a:alpha val="27169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v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627AA302-F2AE-9092-0C47-264928177C9E}"/>
              </a:ext>
            </a:extLst>
          </p:cNvPr>
          <p:cNvSpPr/>
          <p:nvPr/>
        </p:nvSpPr>
        <p:spPr>
          <a:xfrm>
            <a:off x="270901" y="3240909"/>
            <a:ext cx="4768769" cy="1992083"/>
          </a:xfrm>
          <a:prstGeom prst="roundRect">
            <a:avLst/>
          </a:prstGeom>
          <a:solidFill>
            <a:schemeClr val="accent2">
              <a:alpha val="27169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v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533126B1-C1A3-A750-A634-4ED7EEFBA793}"/>
              </a:ext>
            </a:extLst>
          </p:cNvPr>
          <p:cNvSpPr/>
          <p:nvPr/>
        </p:nvSpPr>
        <p:spPr>
          <a:xfrm>
            <a:off x="261535" y="3240911"/>
            <a:ext cx="4768769" cy="1992082"/>
          </a:xfrm>
          <a:prstGeom prst="roundRect">
            <a:avLst/>
          </a:prstGeom>
          <a:solidFill>
            <a:schemeClr val="accent2">
              <a:alpha val="27169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v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285C1511-FCF7-BEB8-75E5-C61BC685C002}"/>
              </a:ext>
            </a:extLst>
          </p:cNvPr>
          <p:cNvSpPr/>
          <p:nvPr/>
        </p:nvSpPr>
        <p:spPr>
          <a:xfrm>
            <a:off x="5638800" y="139199"/>
            <a:ext cx="914400" cy="9144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7536E5B8-BF8D-CABE-417E-043365B5754E}"/>
              </a:ext>
            </a:extLst>
          </p:cNvPr>
          <p:cNvSpPr/>
          <p:nvPr/>
        </p:nvSpPr>
        <p:spPr>
          <a:xfrm>
            <a:off x="6816436" y="139199"/>
            <a:ext cx="914400" cy="9144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C72BDE2E-75DD-1F1D-DD29-7484E134C56E}"/>
              </a:ext>
            </a:extLst>
          </p:cNvPr>
          <p:cNvSpPr/>
          <p:nvPr/>
        </p:nvSpPr>
        <p:spPr>
          <a:xfrm>
            <a:off x="7945581" y="139199"/>
            <a:ext cx="914400" cy="9144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1ED62610-A792-818F-CD8D-2BB233A6A97D}"/>
              </a:ext>
            </a:extLst>
          </p:cNvPr>
          <p:cNvSpPr/>
          <p:nvPr/>
        </p:nvSpPr>
        <p:spPr>
          <a:xfrm>
            <a:off x="9074726" y="139199"/>
            <a:ext cx="914400" cy="9144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751F1707-179D-AC8C-C7CB-C89604309FF1}"/>
              </a:ext>
            </a:extLst>
          </p:cNvPr>
          <p:cNvSpPr/>
          <p:nvPr/>
        </p:nvSpPr>
        <p:spPr>
          <a:xfrm>
            <a:off x="10203871" y="139199"/>
            <a:ext cx="914400" cy="9144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Graphic 22" descr="Globe outline">
            <a:extLst>
              <a:ext uri="{FF2B5EF4-FFF2-40B4-BE49-F238E27FC236}">
                <a16:creationId xmlns:a16="http://schemas.microsoft.com/office/drawing/2014/main" id="{BD693091-F2D9-FB1A-45B1-040587F0BC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99022" y="170442"/>
            <a:ext cx="793955" cy="793955"/>
          </a:xfrm>
          <a:prstGeom prst="rect">
            <a:avLst/>
          </a:prstGeom>
        </p:spPr>
      </p:pic>
      <p:pic>
        <p:nvPicPr>
          <p:cNvPr id="25" name="Graphic 24" descr="Court outline">
            <a:extLst>
              <a:ext uri="{FF2B5EF4-FFF2-40B4-BE49-F238E27FC236}">
                <a16:creationId xmlns:a16="http://schemas.microsoft.com/office/drawing/2014/main" id="{3283C956-3521-8CEA-DD12-4EE52690850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57675" y="174983"/>
            <a:ext cx="831922" cy="831922"/>
          </a:xfrm>
          <a:prstGeom prst="rect">
            <a:avLst/>
          </a:prstGeom>
        </p:spPr>
      </p:pic>
      <p:pic>
        <p:nvPicPr>
          <p:cNvPr id="27" name="Graphic 26" descr="House outline">
            <a:extLst>
              <a:ext uri="{FF2B5EF4-FFF2-40B4-BE49-F238E27FC236}">
                <a16:creationId xmlns:a16="http://schemas.microsoft.com/office/drawing/2014/main" id="{D5DB134B-9256-39C1-D1DF-40DA0294C8A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45581" y="92505"/>
            <a:ext cx="914400" cy="914400"/>
          </a:xfrm>
          <a:prstGeom prst="rect">
            <a:avLst/>
          </a:prstGeom>
        </p:spPr>
      </p:pic>
      <p:pic>
        <p:nvPicPr>
          <p:cNvPr id="29" name="Graphic 28" descr="Car outline">
            <a:extLst>
              <a:ext uri="{FF2B5EF4-FFF2-40B4-BE49-F238E27FC236}">
                <a16:creationId xmlns:a16="http://schemas.microsoft.com/office/drawing/2014/main" id="{7FDE8C19-ABB1-8A80-3C18-0DD93B0698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46295" y="174983"/>
            <a:ext cx="842831" cy="842831"/>
          </a:xfrm>
          <a:prstGeom prst="rect">
            <a:avLst/>
          </a:prstGeom>
        </p:spPr>
      </p:pic>
      <p:pic>
        <p:nvPicPr>
          <p:cNvPr id="31" name="Graphic 30" descr="Bus outline">
            <a:extLst>
              <a:ext uri="{FF2B5EF4-FFF2-40B4-BE49-F238E27FC236}">
                <a16:creationId xmlns:a16="http://schemas.microsoft.com/office/drawing/2014/main" id="{1FDE4A45-8ECC-5722-78D9-A2CB42D1D40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240569" y="170442"/>
            <a:ext cx="841003" cy="841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3305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40753-E274-CD6D-A6D3-18F5CA5108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C7A25-FB26-9649-88A4-BE15C8065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339" y="464843"/>
            <a:ext cx="4662055" cy="1456267"/>
          </a:xfrm>
        </p:spPr>
        <p:txBody>
          <a:bodyPr/>
          <a:lstStyle/>
          <a:p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Zaključci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dosadašnje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analize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statusa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quo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FC09EFF0-1D1B-8CF2-CFE8-6818ECA27F3E}"/>
              </a:ext>
            </a:extLst>
          </p:cNvPr>
          <p:cNvSpPr/>
          <p:nvPr/>
        </p:nvSpPr>
        <p:spPr>
          <a:xfrm>
            <a:off x="266218" y="2467552"/>
            <a:ext cx="4768769" cy="2777924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31818A-1A23-FF35-8DAA-A9EBE0EF52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339" y="2155268"/>
            <a:ext cx="10131425" cy="3649133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Zlatiborski</a:t>
            </a:r>
            <a:r>
              <a:rPr lang="en-US" dirty="0"/>
              <a:t> okrug</a:t>
            </a:r>
          </a:p>
          <a:p>
            <a:r>
              <a:rPr lang="en-US" dirty="0" err="1"/>
              <a:t>Pregled</a:t>
            </a:r>
            <a:r>
              <a:rPr lang="en-US" dirty="0"/>
              <a:t> JLS</a:t>
            </a:r>
          </a:p>
          <a:p>
            <a:r>
              <a:rPr lang="en-US" dirty="0" err="1"/>
              <a:t>Ukupno</a:t>
            </a:r>
            <a:r>
              <a:rPr lang="en-US" dirty="0"/>
              <a:t> </a:t>
            </a:r>
            <a:r>
              <a:rPr lang="en-US" dirty="0" err="1"/>
              <a:t>javnih</a:t>
            </a:r>
            <a:r>
              <a:rPr lang="en-US" dirty="0"/>
              <a:t> I </a:t>
            </a:r>
            <a:r>
              <a:rPr lang="en-US" dirty="0" err="1"/>
              <a:t>javno</a:t>
            </a:r>
            <a:r>
              <a:rPr lang="en-US" dirty="0"/>
              <a:t> </a:t>
            </a:r>
            <a:r>
              <a:rPr lang="en-US" dirty="0" err="1"/>
              <a:t>komunalnih</a:t>
            </a:r>
            <a:r>
              <a:rPr lang="en-US" dirty="0"/>
              <a:t> </a:t>
            </a:r>
            <a:r>
              <a:rPr lang="en-US" dirty="0" err="1"/>
              <a:t>objekata</a:t>
            </a:r>
            <a:endParaRPr lang="en-US" dirty="0"/>
          </a:p>
          <a:p>
            <a:r>
              <a:rPr lang="en-US" dirty="0" err="1"/>
              <a:t>Ukupno</a:t>
            </a:r>
            <a:r>
              <a:rPr lang="en-US" dirty="0"/>
              <a:t> </a:t>
            </a:r>
            <a:r>
              <a:rPr lang="en-US" dirty="0" err="1"/>
              <a:t>domaćinstava</a:t>
            </a:r>
            <a:r>
              <a:rPr lang="en-US" dirty="0"/>
              <a:t> I </a:t>
            </a:r>
            <a:r>
              <a:rPr lang="en-US" dirty="0" err="1"/>
              <a:t>stanovništva</a:t>
            </a:r>
            <a:endParaRPr lang="en-US" dirty="0"/>
          </a:p>
          <a:p>
            <a:r>
              <a:rPr lang="en-US" dirty="0" err="1"/>
              <a:t>Ukupno</a:t>
            </a:r>
            <a:r>
              <a:rPr lang="en-US" dirty="0"/>
              <a:t> </a:t>
            </a:r>
            <a:r>
              <a:rPr lang="en-US" dirty="0" err="1"/>
              <a:t>privatnih</a:t>
            </a:r>
            <a:r>
              <a:rPr lang="en-US" dirty="0"/>
              <a:t> </a:t>
            </a:r>
            <a:r>
              <a:rPr lang="en-US" dirty="0" err="1"/>
              <a:t>vozila</a:t>
            </a:r>
            <a:endParaRPr lang="en-US" dirty="0"/>
          </a:p>
          <a:p>
            <a:r>
              <a:rPr lang="en-US" dirty="0" err="1"/>
              <a:t>Ukupno</a:t>
            </a:r>
            <a:r>
              <a:rPr lang="en-US" dirty="0"/>
              <a:t> </a:t>
            </a:r>
            <a:r>
              <a:rPr lang="en-US" dirty="0" err="1"/>
              <a:t>autobusa</a:t>
            </a:r>
            <a:endParaRPr lang="en-US" dirty="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914DBDF-73FC-8767-E06E-2A897DA2F7E9}"/>
              </a:ext>
            </a:extLst>
          </p:cNvPr>
          <p:cNvSpPr/>
          <p:nvPr/>
        </p:nvSpPr>
        <p:spPr>
          <a:xfrm>
            <a:off x="247486" y="3577387"/>
            <a:ext cx="4768769" cy="1680572"/>
          </a:xfrm>
          <a:prstGeom prst="roundRect">
            <a:avLst/>
          </a:prstGeom>
          <a:solidFill>
            <a:schemeClr val="accent2">
              <a:alpha val="27169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v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76E0B95F-3BB6-479D-45BB-C669F17049B9}"/>
              </a:ext>
            </a:extLst>
          </p:cNvPr>
          <p:cNvSpPr/>
          <p:nvPr/>
        </p:nvSpPr>
        <p:spPr>
          <a:xfrm>
            <a:off x="256852" y="3577387"/>
            <a:ext cx="4768769" cy="1655605"/>
          </a:xfrm>
          <a:prstGeom prst="roundRect">
            <a:avLst/>
          </a:prstGeom>
          <a:solidFill>
            <a:schemeClr val="accent2">
              <a:alpha val="27169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v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22E8DCF-C2EC-281B-C06D-EF1C19D3AF2D}"/>
              </a:ext>
            </a:extLst>
          </p:cNvPr>
          <p:cNvSpPr/>
          <p:nvPr/>
        </p:nvSpPr>
        <p:spPr>
          <a:xfrm>
            <a:off x="270901" y="3577388"/>
            <a:ext cx="4768769" cy="1655604"/>
          </a:xfrm>
          <a:prstGeom prst="roundRect">
            <a:avLst/>
          </a:prstGeom>
          <a:solidFill>
            <a:schemeClr val="accent2">
              <a:alpha val="27169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v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7A1E906B-82EB-3A9F-3034-96C735E21259}"/>
              </a:ext>
            </a:extLst>
          </p:cNvPr>
          <p:cNvSpPr/>
          <p:nvPr/>
        </p:nvSpPr>
        <p:spPr>
          <a:xfrm>
            <a:off x="261535" y="3577389"/>
            <a:ext cx="4768769" cy="1655604"/>
          </a:xfrm>
          <a:prstGeom prst="roundRect">
            <a:avLst/>
          </a:prstGeom>
          <a:solidFill>
            <a:schemeClr val="accent2">
              <a:alpha val="27169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v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8D036B59-4118-98FC-50DD-BC1833905EC1}"/>
              </a:ext>
            </a:extLst>
          </p:cNvPr>
          <p:cNvSpPr/>
          <p:nvPr/>
        </p:nvSpPr>
        <p:spPr>
          <a:xfrm>
            <a:off x="5699021" y="2361537"/>
            <a:ext cx="6222077" cy="415501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4B7F32D7-2370-251F-629C-0D1085F140ED}"/>
              </a:ext>
            </a:extLst>
          </p:cNvPr>
          <p:cNvSpPr/>
          <p:nvPr/>
        </p:nvSpPr>
        <p:spPr>
          <a:xfrm>
            <a:off x="6816436" y="139199"/>
            <a:ext cx="914400" cy="9144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6B66A464-9AFC-B4AB-5412-9E66A6095B0F}"/>
              </a:ext>
            </a:extLst>
          </p:cNvPr>
          <p:cNvSpPr/>
          <p:nvPr/>
        </p:nvSpPr>
        <p:spPr>
          <a:xfrm>
            <a:off x="7945581" y="139199"/>
            <a:ext cx="914400" cy="9144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FFFE6C96-6CF0-ACEE-4AC3-C4C19DCD9373}"/>
              </a:ext>
            </a:extLst>
          </p:cNvPr>
          <p:cNvSpPr/>
          <p:nvPr/>
        </p:nvSpPr>
        <p:spPr>
          <a:xfrm>
            <a:off x="9074726" y="139199"/>
            <a:ext cx="914400" cy="9144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1DFFF576-E8B6-FBBE-69A5-AF8D910CDA10}"/>
              </a:ext>
            </a:extLst>
          </p:cNvPr>
          <p:cNvSpPr/>
          <p:nvPr/>
        </p:nvSpPr>
        <p:spPr>
          <a:xfrm>
            <a:off x="10203871" y="139199"/>
            <a:ext cx="914400" cy="9144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Graphic 22" descr="Globe outline">
            <a:extLst>
              <a:ext uri="{FF2B5EF4-FFF2-40B4-BE49-F238E27FC236}">
                <a16:creationId xmlns:a16="http://schemas.microsoft.com/office/drawing/2014/main" id="{11352838-0030-E698-5E66-CA85F1B323F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07366" y="2467552"/>
            <a:ext cx="793955" cy="793955"/>
          </a:xfrm>
          <a:prstGeom prst="rect">
            <a:avLst/>
          </a:prstGeom>
        </p:spPr>
      </p:pic>
      <p:pic>
        <p:nvPicPr>
          <p:cNvPr id="25" name="Graphic 24" descr="Court outline">
            <a:extLst>
              <a:ext uri="{FF2B5EF4-FFF2-40B4-BE49-F238E27FC236}">
                <a16:creationId xmlns:a16="http://schemas.microsoft.com/office/drawing/2014/main" id="{FC209D71-A90E-DE75-B059-FFEEA4A1C04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57675" y="174983"/>
            <a:ext cx="831922" cy="831922"/>
          </a:xfrm>
          <a:prstGeom prst="rect">
            <a:avLst/>
          </a:prstGeom>
        </p:spPr>
      </p:pic>
      <p:pic>
        <p:nvPicPr>
          <p:cNvPr id="27" name="Graphic 26" descr="House outline">
            <a:extLst>
              <a:ext uri="{FF2B5EF4-FFF2-40B4-BE49-F238E27FC236}">
                <a16:creationId xmlns:a16="http://schemas.microsoft.com/office/drawing/2014/main" id="{D617CCF4-37CF-BE79-C89A-722A74D3A15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45581" y="92505"/>
            <a:ext cx="914400" cy="914400"/>
          </a:xfrm>
          <a:prstGeom prst="rect">
            <a:avLst/>
          </a:prstGeom>
        </p:spPr>
      </p:pic>
      <p:pic>
        <p:nvPicPr>
          <p:cNvPr id="29" name="Graphic 28" descr="Car outline">
            <a:extLst>
              <a:ext uri="{FF2B5EF4-FFF2-40B4-BE49-F238E27FC236}">
                <a16:creationId xmlns:a16="http://schemas.microsoft.com/office/drawing/2014/main" id="{DA196486-2F82-5FEC-7FC3-C56570830C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46295" y="174983"/>
            <a:ext cx="842831" cy="842831"/>
          </a:xfrm>
          <a:prstGeom prst="rect">
            <a:avLst/>
          </a:prstGeom>
        </p:spPr>
      </p:pic>
      <p:pic>
        <p:nvPicPr>
          <p:cNvPr id="31" name="Graphic 30" descr="Bus outline">
            <a:extLst>
              <a:ext uri="{FF2B5EF4-FFF2-40B4-BE49-F238E27FC236}">
                <a16:creationId xmlns:a16="http://schemas.microsoft.com/office/drawing/2014/main" id="{91957BAB-FD23-E034-9DAB-D6F21E7A1C9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240569" y="170442"/>
            <a:ext cx="841003" cy="84100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F292785-AE68-B59C-C030-BC3124BA15C2}"/>
              </a:ext>
            </a:extLst>
          </p:cNvPr>
          <p:cNvSpPr txBox="1"/>
          <p:nvPr/>
        </p:nvSpPr>
        <p:spPr>
          <a:xfrm>
            <a:off x="6428519" y="3393517"/>
            <a:ext cx="240969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Obeznici</a:t>
            </a:r>
            <a:r>
              <a:rPr lang="en-US" dirty="0">
                <a:solidFill>
                  <a:schemeClr val="bg1"/>
                </a:solidFill>
              </a:rPr>
              <a:t> Sistema </a:t>
            </a:r>
            <a:r>
              <a:rPr lang="en-US" dirty="0" err="1">
                <a:solidFill>
                  <a:schemeClr val="bg1"/>
                </a:solidFill>
              </a:rPr>
              <a:t>energetskog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menadžmenta</a:t>
            </a:r>
            <a:r>
              <a:rPr lang="en-US" dirty="0">
                <a:solidFill>
                  <a:schemeClr val="bg1"/>
                </a:solidFill>
              </a:rPr>
              <a:t>: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 err="1">
                <a:solidFill>
                  <a:schemeClr val="bg1"/>
                </a:solidFill>
              </a:rPr>
              <a:t>Užice</a:t>
            </a: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 err="1">
                <a:solidFill>
                  <a:schemeClr val="bg1"/>
                </a:solidFill>
              </a:rPr>
              <a:t>Prijepolje</a:t>
            </a: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Priboj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>
                <a:solidFill>
                  <a:schemeClr val="bg1"/>
                </a:solidFill>
              </a:rPr>
              <a:t>Požega</a:t>
            </a: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 err="1">
                <a:solidFill>
                  <a:schemeClr val="bg1"/>
                </a:solidFill>
              </a:rPr>
              <a:t>Bajina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Bašta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70E2E7-EA21-5234-176B-BA0A805F97A8}"/>
              </a:ext>
            </a:extLst>
          </p:cNvPr>
          <p:cNvSpPr txBox="1"/>
          <p:nvPr/>
        </p:nvSpPr>
        <p:spPr>
          <a:xfrm>
            <a:off x="9146295" y="3431135"/>
            <a:ext cx="240969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Nisu </a:t>
            </a:r>
            <a:r>
              <a:rPr lang="en-US" dirty="0" err="1">
                <a:solidFill>
                  <a:schemeClr val="bg1"/>
                </a:solidFill>
              </a:rPr>
              <a:t>obveznici</a:t>
            </a:r>
            <a:r>
              <a:rPr lang="en-US" dirty="0">
                <a:solidFill>
                  <a:schemeClr val="bg1"/>
                </a:solidFill>
              </a:rPr>
              <a:t> Sistema </a:t>
            </a:r>
            <a:r>
              <a:rPr lang="en-US" dirty="0" err="1">
                <a:solidFill>
                  <a:schemeClr val="bg1"/>
                </a:solidFill>
              </a:rPr>
              <a:t>energetskog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menadžmenta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 err="1">
                <a:solidFill>
                  <a:schemeClr val="bg1"/>
                </a:solidFill>
              </a:rPr>
              <a:t>Čajetina</a:t>
            </a: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 err="1">
                <a:solidFill>
                  <a:schemeClr val="bg1"/>
                </a:solidFill>
              </a:rPr>
              <a:t>Arilje</a:t>
            </a: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 err="1">
                <a:solidFill>
                  <a:schemeClr val="bg1"/>
                </a:solidFill>
              </a:rPr>
              <a:t>Kosjerić</a:t>
            </a: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Nova </a:t>
            </a:r>
            <a:r>
              <a:rPr lang="en-US" dirty="0" err="1">
                <a:solidFill>
                  <a:schemeClr val="bg1"/>
                </a:solidFill>
              </a:rPr>
              <a:t>Varoš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25137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B5373-5778-A5EE-0501-90E1D7A40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F1099-4EAA-A5CC-D85E-01EAF9CC0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339" y="464843"/>
            <a:ext cx="4662055" cy="1456267"/>
          </a:xfrm>
        </p:spPr>
        <p:txBody>
          <a:bodyPr/>
          <a:lstStyle/>
          <a:p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Zaključci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dosadašnje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analize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statusa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quo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037D6025-35F2-E1FD-7E89-FBBFE8784A28}"/>
              </a:ext>
            </a:extLst>
          </p:cNvPr>
          <p:cNvSpPr/>
          <p:nvPr/>
        </p:nvSpPr>
        <p:spPr>
          <a:xfrm>
            <a:off x="266218" y="2467552"/>
            <a:ext cx="4768769" cy="2777924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0911CB-7C84-3DBC-3617-C5DFCE0A6A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339" y="2155268"/>
            <a:ext cx="10131425" cy="3649133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Zlatiborski</a:t>
            </a:r>
            <a:r>
              <a:rPr lang="en-US" dirty="0"/>
              <a:t> okrug</a:t>
            </a:r>
          </a:p>
          <a:p>
            <a:r>
              <a:rPr lang="en-US" dirty="0" err="1"/>
              <a:t>Pregled</a:t>
            </a:r>
            <a:r>
              <a:rPr lang="en-US" dirty="0"/>
              <a:t> JLS</a:t>
            </a:r>
          </a:p>
          <a:p>
            <a:r>
              <a:rPr lang="en-US" dirty="0" err="1"/>
              <a:t>Ukupno</a:t>
            </a:r>
            <a:r>
              <a:rPr lang="en-US" dirty="0"/>
              <a:t> </a:t>
            </a:r>
            <a:r>
              <a:rPr lang="en-US" dirty="0" err="1"/>
              <a:t>javnih</a:t>
            </a:r>
            <a:r>
              <a:rPr lang="en-US" dirty="0"/>
              <a:t> I </a:t>
            </a:r>
            <a:r>
              <a:rPr lang="en-US" dirty="0" err="1"/>
              <a:t>javno</a:t>
            </a:r>
            <a:r>
              <a:rPr lang="en-US" dirty="0"/>
              <a:t> </a:t>
            </a:r>
            <a:r>
              <a:rPr lang="en-US" dirty="0" err="1"/>
              <a:t>komunalnih</a:t>
            </a:r>
            <a:r>
              <a:rPr lang="en-US" dirty="0"/>
              <a:t> </a:t>
            </a:r>
            <a:r>
              <a:rPr lang="en-US" dirty="0" err="1"/>
              <a:t>objekata</a:t>
            </a:r>
            <a:endParaRPr lang="en-US" dirty="0"/>
          </a:p>
          <a:p>
            <a:r>
              <a:rPr lang="en-US" dirty="0" err="1"/>
              <a:t>Ukupno</a:t>
            </a:r>
            <a:r>
              <a:rPr lang="en-US" dirty="0"/>
              <a:t> </a:t>
            </a:r>
            <a:r>
              <a:rPr lang="en-US" dirty="0" err="1"/>
              <a:t>domaćinstava</a:t>
            </a:r>
            <a:r>
              <a:rPr lang="en-US" dirty="0"/>
              <a:t> I </a:t>
            </a:r>
            <a:r>
              <a:rPr lang="en-US" dirty="0" err="1"/>
              <a:t>stanovništva</a:t>
            </a:r>
            <a:endParaRPr lang="en-US" dirty="0"/>
          </a:p>
          <a:p>
            <a:r>
              <a:rPr lang="en-US" dirty="0" err="1"/>
              <a:t>Ukupno</a:t>
            </a:r>
            <a:r>
              <a:rPr lang="en-US" dirty="0"/>
              <a:t> </a:t>
            </a:r>
            <a:r>
              <a:rPr lang="en-US" dirty="0" err="1"/>
              <a:t>privatnih</a:t>
            </a:r>
            <a:r>
              <a:rPr lang="en-US" dirty="0"/>
              <a:t> </a:t>
            </a:r>
            <a:r>
              <a:rPr lang="en-US" dirty="0" err="1"/>
              <a:t>vozila</a:t>
            </a:r>
            <a:endParaRPr lang="en-US" dirty="0"/>
          </a:p>
          <a:p>
            <a:r>
              <a:rPr lang="en-US" dirty="0" err="1"/>
              <a:t>Ukupno</a:t>
            </a:r>
            <a:r>
              <a:rPr lang="en-US" dirty="0"/>
              <a:t> </a:t>
            </a:r>
            <a:r>
              <a:rPr lang="en-US" dirty="0" err="1"/>
              <a:t>autobusa</a:t>
            </a:r>
            <a:endParaRPr lang="en-US" dirty="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54374242-84EC-114C-7707-8CEB2DE782E0}"/>
              </a:ext>
            </a:extLst>
          </p:cNvPr>
          <p:cNvSpPr/>
          <p:nvPr/>
        </p:nvSpPr>
        <p:spPr>
          <a:xfrm>
            <a:off x="247486" y="3993265"/>
            <a:ext cx="4768769" cy="1264693"/>
          </a:xfrm>
          <a:prstGeom prst="roundRect">
            <a:avLst/>
          </a:prstGeom>
          <a:solidFill>
            <a:schemeClr val="accent2">
              <a:alpha val="27169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v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DDF22F3A-9781-1F35-179B-F093F2D348E4}"/>
              </a:ext>
            </a:extLst>
          </p:cNvPr>
          <p:cNvSpPr/>
          <p:nvPr/>
        </p:nvSpPr>
        <p:spPr>
          <a:xfrm>
            <a:off x="256852" y="3993266"/>
            <a:ext cx="4768769" cy="1239726"/>
          </a:xfrm>
          <a:prstGeom prst="roundRect">
            <a:avLst/>
          </a:prstGeom>
          <a:solidFill>
            <a:schemeClr val="accent2">
              <a:alpha val="27169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v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DD5CFD76-5C5D-FD08-01ED-7B7383F063BD}"/>
              </a:ext>
            </a:extLst>
          </p:cNvPr>
          <p:cNvSpPr/>
          <p:nvPr/>
        </p:nvSpPr>
        <p:spPr>
          <a:xfrm>
            <a:off x="247486" y="3152032"/>
            <a:ext cx="4768769" cy="425354"/>
          </a:xfrm>
          <a:prstGeom prst="roundRect">
            <a:avLst/>
          </a:prstGeom>
          <a:solidFill>
            <a:schemeClr val="accent2">
              <a:alpha val="27169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v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5968E29C-7555-CFA3-EEE1-7002921876DF}"/>
              </a:ext>
            </a:extLst>
          </p:cNvPr>
          <p:cNvSpPr/>
          <p:nvPr/>
        </p:nvSpPr>
        <p:spPr>
          <a:xfrm>
            <a:off x="256851" y="3152032"/>
            <a:ext cx="4768769" cy="425354"/>
          </a:xfrm>
          <a:prstGeom prst="roundRect">
            <a:avLst/>
          </a:prstGeom>
          <a:solidFill>
            <a:schemeClr val="accent2">
              <a:alpha val="27169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v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4C0FB6BB-3D0A-95B3-AD40-80F80E4A5E36}"/>
              </a:ext>
            </a:extLst>
          </p:cNvPr>
          <p:cNvSpPr/>
          <p:nvPr/>
        </p:nvSpPr>
        <p:spPr>
          <a:xfrm>
            <a:off x="5687291" y="170442"/>
            <a:ext cx="914400" cy="89997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C7CC3D7B-8E3A-7823-48FF-C660A85F45C5}"/>
              </a:ext>
            </a:extLst>
          </p:cNvPr>
          <p:cNvSpPr/>
          <p:nvPr/>
        </p:nvSpPr>
        <p:spPr>
          <a:xfrm>
            <a:off x="5486400" y="2467552"/>
            <a:ext cx="6609143" cy="421546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C6C68505-E7E0-A4C8-E210-5FD456E46FE3}"/>
              </a:ext>
            </a:extLst>
          </p:cNvPr>
          <p:cNvSpPr/>
          <p:nvPr/>
        </p:nvSpPr>
        <p:spPr>
          <a:xfrm>
            <a:off x="7945581" y="139199"/>
            <a:ext cx="914400" cy="9144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1573DC5C-EE95-0DEB-C9EF-F3D1DE5378BD}"/>
              </a:ext>
            </a:extLst>
          </p:cNvPr>
          <p:cNvSpPr/>
          <p:nvPr/>
        </p:nvSpPr>
        <p:spPr>
          <a:xfrm>
            <a:off x="9074726" y="139199"/>
            <a:ext cx="914400" cy="9144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4E60192A-FFD0-8220-3958-E99FCF2716E8}"/>
              </a:ext>
            </a:extLst>
          </p:cNvPr>
          <p:cNvSpPr/>
          <p:nvPr/>
        </p:nvSpPr>
        <p:spPr>
          <a:xfrm>
            <a:off x="10203871" y="139199"/>
            <a:ext cx="914400" cy="9144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Graphic 22" descr="Globe outline">
            <a:extLst>
              <a:ext uri="{FF2B5EF4-FFF2-40B4-BE49-F238E27FC236}">
                <a16:creationId xmlns:a16="http://schemas.microsoft.com/office/drawing/2014/main" id="{4A353535-86E8-778C-089C-C442B4C70F7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747513" y="170442"/>
            <a:ext cx="793955" cy="793955"/>
          </a:xfrm>
          <a:prstGeom prst="rect">
            <a:avLst/>
          </a:prstGeom>
        </p:spPr>
      </p:pic>
      <p:pic>
        <p:nvPicPr>
          <p:cNvPr id="25" name="Graphic 24" descr="Court outline">
            <a:extLst>
              <a:ext uri="{FF2B5EF4-FFF2-40B4-BE49-F238E27FC236}">
                <a16:creationId xmlns:a16="http://schemas.microsoft.com/office/drawing/2014/main" id="{E57B8C66-D45A-982A-AA1C-0138D5DFA23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28529" y="2532787"/>
            <a:ext cx="831922" cy="831922"/>
          </a:xfrm>
          <a:prstGeom prst="rect">
            <a:avLst/>
          </a:prstGeom>
        </p:spPr>
      </p:pic>
      <p:pic>
        <p:nvPicPr>
          <p:cNvPr id="27" name="Graphic 26" descr="House outline">
            <a:extLst>
              <a:ext uri="{FF2B5EF4-FFF2-40B4-BE49-F238E27FC236}">
                <a16:creationId xmlns:a16="http://schemas.microsoft.com/office/drawing/2014/main" id="{4D362ED5-E34E-155C-DE5C-087EEA4CCD0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45581" y="92505"/>
            <a:ext cx="914400" cy="914400"/>
          </a:xfrm>
          <a:prstGeom prst="rect">
            <a:avLst/>
          </a:prstGeom>
        </p:spPr>
      </p:pic>
      <p:pic>
        <p:nvPicPr>
          <p:cNvPr id="29" name="Graphic 28" descr="Car outline">
            <a:extLst>
              <a:ext uri="{FF2B5EF4-FFF2-40B4-BE49-F238E27FC236}">
                <a16:creationId xmlns:a16="http://schemas.microsoft.com/office/drawing/2014/main" id="{A7AAD28D-6A40-4180-FFE6-84B278FEB24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46295" y="174983"/>
            <a:ext cx="842831" cy="842831"/>
          </a:xfrm>
          <a:prstGeom prst="rect">
            <a:avLst/>
          </a:prstGeom>
        </p:spPr>
      </p:pic>
      <p:pic>
        <p:nvPicPr>
          <p:cNvPr id="31" name="Graphic 30" descr="Bus outline">
            <a:extLst>
              <a:ext uri="{FF2B5EF4-FFF2-40B4-BE49-F238E27FC236}">
                <a16:creationId xmlns:a16="http://schemas.microsoft.com/office/drawing/2014/main" id="{87C5EE0F-E8F2-42BE-B2DE-487B8E41FC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240569" y="170442"/>
            <a:ext cx="841003" cy="84100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1E448FE-2C9B-1372-BEA8-A10136789A32}"/>
              </a:ext>
            </a:extLst>
          </p:cNvPr>
          <p:cNvSpPr txBox="1"/>
          <p:nvPr/>
        </p:nvSpPr>
        <p:spPr>
          <a:xfrm>
            <a:off x="6538695" y="3446391"/>
            <a:ext cx="46017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chemeClr val="bg1"/>
                </a:solidFill>
              </a:rPr>
              <a:t>Ukupno</a:t>
            </a:r>
            <a:r>
              <a:rPr lang="en-US" sz="3600" b="1" dirty="0">
                <a:solidFill>
                  <a:schemeClr val="bg1"/>
                </a:solidFill>
              </a:rPr>
              <a:t> 395 </a:t>
            </a:r>
            <a:r>
              <a:rPr lang="en-US" sz="3600" b="1" dirty="0" err="1">
                <a:solidFill>
                  <a:schemeClr val="bg1"/>
                </a:solidFill>
              </a:rPr>
              <a:t>objekata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97BAC2-A8A6-2AA0-EC3F-835A6FDF4142}"/>
              </a:ext>
            </a:extLst>
          </p:cNvPr>
          <p:cNvSpPr txBox="1"/>
          <p:nvPr/>
        </p:nvSpPr>
        <p:spPr>
          <a:xfrm>
            <a:off x="6257761" y="4971337"/>
            <a:ext cx="29259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Daljinsko</a:t>
            </a:r>
            <a:r>
              <a:rPr lang="en-US" dirty="0">
                <a:solidFill>
                  <a:schemeClr val="bg1"/>
                </a:solidFill>
              </a:rPr>
              <a:t> grejanje-7 od 9 JLS </a:t>
            </a:r>
            <a:r>
              <a:rPr lang="en-US" dirty="0" err="1">
                <a:solidFill>
                  <a:schemeClr val="bg1"/>
                </a:solidFill>
              </a:rPr>
              <a:t>ima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toplanu-Sistem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daljinskog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grejanja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9" name="Graphic 8" descr="High temperature outline">
            <a:extLst>
              <a:ext uri="{FF2B5EF4-FFF2-40B4-BE49-F238E27FC236}">
                <a16:creationId xmlns:a16="http://schemas.microsoft.com/office/drawing/2014/main" id="{114D7F0A-A0EC-90D7-2E30-6C99098BE93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35116" y="483730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6002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493A2-FF10-684F-9115-996E32AD8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E08AD-6DE6-E1AC-0AEE-92FA1FA5D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339" y="464843"/>
            <a:ext cx="4662055" cy="1456267"/>
          </a:xfrm>
        </p:spPr>
        <p:txBody>
          <a:bodyPr/>
          <a:lstStyle/>
          <a:p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Zaključci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dosadašnje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analize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statusa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quo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8FB4809-5763-259C-55A6-CFDBCAD42393}"/>
              </a:ext>
            </a:extLst>
          </p:cNvPr>
          <p:cNvSpPr/>
          <p:nvPr/>
        </p:nvSpPr>
        <p:spPr>
          <a:xfrm>
            <a:off x="266218" y="2467552"/>
            <a:ext cx="4768769" cy="2777924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BDEC0B-06AF-B1EB-DFFF-24B0FC5E3D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339" y="2155268"/>
            <a:ext cx="10131425" cy="3649133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Zlatiborski</a:t>
            </a:r>
            <a:r>
              <a:rPr lang="en-US" dirty="0"/>
              <a:t> okrug</a:t>
            </a:r>
          </a:p>
          <a:p>
            <a:r>
              <a:rPr lang="en-US" dirty="0" err="1"/>
              <a:t>Pregled</a:t>
            </a:r>
            <a:r>
              <a:rPr lang="en-US" dirty="0"/>
              <a:t> JLS</a:t>
            </a:r>
          </a:p>
          <a:p>
            <a:r>
              <a:rPr lang="en-US" dirty="0" err="1"/>
              <a:t>Ukupno</a:t>
            </a:r>
            <a:r>
              <a:rPr lang="en-US" dirty="0"/>
              <a:t> </a:t>
            </a:r>
            <a:r>
              <a:rPr lang="en-US" dirty="0" err="1"/>
              <a:t>javnih</a:t>
            </a:r>
            <a:r>
              <a:rPr lang="en-US" dirty="0"/>
              <a:t> I </a:t>
            </a:r>
            <a:r>
              <a:rPr lang="en-US" dirty="0" err="1"/>
              <a:t>javno</a:t>
            </a:r>
            <a:r>
              <a:rPr lang="en-US" dirty="0"/>
              <a:t> </a:t>
            </a:r>
            <a:r>
              <a:rPr lang="en-US" dirty="0" err="1"/>
              <a:t>komunalnih</a:t>
            </a:r>
            <a:r>
              <a:rPr lang="en-US" dirty="0"/>
              <a:t> </a:t>
            </a:r>
            <a:r>
              <a:rPr lang="en-US" dirty="0" err="1"/>
              <a:t>objekata</a:t>
            </a:r>
            <a:endParaRPr lang="en-US" dirty="0"/>
          </a:p>
          <a:p>
            <a:r>
              <a:rPr lang="en-US" dirty="0" err="1"/>
              <a:t>Ukupno</a:t>
            </a:r>
            <a:r>
              <a:rPr lang="en-US" dirty="0"/>
              <a:t> </a:t>
            </a:r>
            <a:r>
              <a:rPr lang="en-US" dirty="0" err="1"/>
              <a:t>domaćinstava</a:t>
            </a:r>
            <a:r>
              <a:rPr lang="en-US" dirty="0"/>
              <a:t> I </a:t>
            </a:r>
            <a:r>
              <a:rPr lang="en-US" dirty="0" err="1"/>
              <a:t>stanovništva</a:t>
            </a:r>
            <a:endParaRPr lang="en-US" dirty="0"/>
          </a:p>
          <a:p>
            <a:r>
              <a:rPr lang="en-US" dirty="0" err="1"/>
              <a:t>Ukupno</a:t>
            </a:r>
            <a:r>
              <a:rPr lang="en-US" dirty="0"/>
              <a:t> </a:t>
            </a:r>
            <a:r>
              <a:rPr lang="en-US" dirty="0" err="1"/>
              <a:t>privatnih</a:t>
            </a:r>
            <a:r>
              <a:rPr lang="en-US" dirty="0"/>
              <a:t> </a:t>
            </a:r>
            <a:r>
              <a:rPr lang="en-US" dirty="0" err="1"/>
              <a:t>vozila</a:t>
            </a:r>
            <a:endParaRPr lang="en-US" dirty="0"/>
          </a:p>
          <a:p>
            <a:r>
              <a:rPr lang="en-US" dirty="0" err="1"/>
              <a:t>Ukupno</a:t>
            </a:r>
            <a:r>
              <a:rPr lang="en-US" dirty="0"/>
              <a:t> </a:t>
            </a:r>
            <a:r>
              <a:rPr lang="en-US" dirty="0" err="1"/>
              <a:t>autobusa</a:t>
            </a:r>
            <a:endParaRPr lang="en-US" dirty="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8FAEB143-AD48-6086-6062-DC58182B4726}"/>
              </a:ext>
            </a:extLst>
          </p:cNvPr>
          <p:cNvSpPr/>
          <p:nvPr/>
        </p:nvSpPr>
        <p:spPr>
          <a:xfrm>
            <a:off x="247486" y="4386804"/>
            <a:ext cx="4768769" cy="871154"/>
          </a:xfrm>
          <a:prstGeom prst="roundRect">
            <a:avLst/>
          </a:prstGeom>
          <a:solidFill>
            <a:schemeClr val="accent2">
              <a:alpha val="27169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v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5965C2CF-D980-B811-4462-CB98F2E263E7}"/>
              </a:ext>
            </a:extLst>
          </p:cNvPr>
          <p:cNvSpPr/>
          <p:nvPr/>
        </p:nvSpPr>
        <p:spPr>
          <a:xfrm>
            <a:off x="256852" y="4386804"/>
            <a:ext cx="4768769" cy="846187"/>
          </a:xfrm>
          <a:prstGeom prst="roundRect">
            <a:avLst/>
          </a:prstGeom>
          <a:solidFill>
            <a:schemeClr val="accent2">
              <a:alpha val="27169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v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BC2A1F38-F06B-9872-DE73-E9D46A7D7AE2}"/>
              </a:ext>
            </a:extLst>
          </p:cNvPr>
          <p:cNvSpPr/>
          <p:nvPr/>
        </p:nvSpPr>
        <p:spPr>
          <a:xfrm>
            <a:off x="247485" y="3164006"/>
            <a:ext cx="4768769" cy="783360"/>
          </a:xfrm>
          <a:prstGeom prst="roundRect">
            <a:avLst/>
          </a:prstGeom>
          <a:solidFill>
            <a:schemeClr val="accent2">
              <a:alpha val="27169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v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D6899F99-73D6-7E9F-4BCA-6CB1C1DA80FB}"/>
              </a:ext>
            </a:extLst>
          </p:cNvPr>
          <p:cNvSpPr/>
          <p:nvPr/>
        </p:nvSpPr>
        <p:spPr>
          <a:xfrm>
            <a:off x="247486" y="3152032"/>
            <a:ext cx="4768769" cy="783360"/>
          </a:xfrm>
          <a:prstGeom prst="roundRect">
            <a:avLst/>
          </a:prstGeom>
          <a:solidFill>
            <a:schemeClr val="accent2">
              <a:alpha val="27169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v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FCC71D07-D765-EDE8-0198-16D5EFDC9C0D}"/>
              </a:ext>
            </a:extLst>
          </p:cNvPr>
          <p:cNvSpPr/>
          <p:nvPr/>
        </p:nvSpPr>
        <p:spPr>
          <a:xfrm>
            <a:off x="5687291" y="170442"/>
            <a:ext cx="914400" cy="89997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02C1FBF1-BFDA-319F-85D8-D5029EC382A1}"/>
              </a:ext>
            </a:extLst>
          </p:cNvPr>
          <p:cNvSpPr/>
          <p:nvPr/>
        </p:nvSpPr>
        <p:spPr>
          <a:xfrm>
            <a:off x="6816436" y="156012"/>
            <a:ext cx="914400" cy="89758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FF6B42F4-A297-115A-9095-5FC3A00A0067}"/>
              </a:ext>
            </a:extLst>
          </p:cNvPr>
          <p:cNvSpPr/>
          <p:nvPr/>
        </p:nvSpPr>
        <p:spPr>
          <a:xfrm>
            <a:off x="5356712" y="2467551"/>
            <a:ext cx="6569070" cy="421546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6DD02821-BD75-41AF-0D3C-7BF0BB446F94}"/>
              </a:ext>
            </a:extLst>
          </p:cNvPr>
          <p:cNvSpPr/>
          <p:nvPr/>
        </p:nvSpPr>
        <p:spPr>
          <a:xfrm>
            <a:off x="9074726" y="139199"/>
            <a:ext cx="914400" cy="9144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4CADD93B-F5D6-D876-5F35-3EB292CC1149}"/>
              </a:ext>
            </a:extLst>
          </p:cNvPr>
          <p:cNvSpPr/>
          <p:nvPr/>
        </p:nvSpPr>
        <p:spPr>
          <a:xfrm>
            <a:off x="10203871" y="139199"/>
            <a:ext cx="914400" cy="9144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Graphic 22" descr="Globe outline">
            <a:extLst>
              <a:ext uri="{FF2B5EF4-FFF2-40B4-BE49-F238E27FC236}">
                <a16:creationId xmlns:a16="http://schemas.microsoft.com/office/drawing/2014/main" id="{D22EB183-B58C-AA5C-90E0-AAD93CF697C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47513" y="170442"/>
            <a:ext cx="793955" cy="793955"/>
          </a:xfrm>
          <a:prstGeom prst="rect">
            <a:avLst/>
          </a:prstGeom>
        </p:spPr>
      </p:pic>
      <p:pic>
        <p:nvPicPr>
          <p:cNvPr id="25" name="Graphic 24" descr="Court outline">
            <a:extLst>
              <a:ext uri="{FF2B5EF4-FFF2-40B4-BE49-F238E27FC236}">
                <a16:creationId xmlns:a16="http://schemas.microsoft.com/office/drawing/2014/main" id="{C830C3B2-1D79-C8DB-CCEE-64908CB0239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57675" y="148575"/>
            <a:ext cx="831922" cy="831922"/>
          </a:xfrm>
          <a:prstGeom prst="rect">
            <a:avLst/>
          </a:prstGeom>
        </p:spPr>
      </p:pic>
      <p:pic>
        <p:nvPicPr>
          <p:cNvPr id="27" name="Graphic 26" descr="House outline">
            <a:extLst>
              <a:ext uri="{FF2B5EF4-FFF2-40B4-BE49-F238E27FC236}">
                <a16:creationId xmlns:a16="http://schemas.microsoft.com/office/drawing/2014/main" id="{A6879FF3-D580-7D42-18B2-E117AD21C25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27068" y="2596318"/>
            <a:ext cx="914400" cy="914400"/>
          </a:xfrm>
          <a:prstGeom prst="rect">
            <a:avLst/>
          </a:prstGeom>
        </p:spPr>
      </p:pic>
      <p:pic>
        <p:nvPicPr>
          <p:cNvPr id="29" name="Graphic 28" descr="Car outline">
            <a:extLst>
              <a:ext uri="{FF2B5EF4-FFF2-40B4-BE49-F238E27FC236}">
                <a16:creationId xmlns:a16="http://schemas.microsoft.com/office/drawing/2014/main" id="{F91127CF-1974-3489-0D55-7F948BFE464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46295" y="174983"/>
            <a:ext cx="842831" cy="842831"/>
          </a:xfrm>
          <a:prstGeom prst="rect">
            <a:avLst/>
          </a:prstGeom>
        </p:spPr>
      </p:pic>
      <p:pic>
        <p:nvPicPr>
          <p:cNvPr id="31" name="Graphic 30" descr="Bus outline">
            <a:extLst>
              <a:ext uri="{FF2B5EF4-FFF2-40B4-BE49-F238E27FC236}">
                <a16:creationId xmlns:a16="http://schemas.microsoft.com/office/drawing/2014/main" id="{3640CC3D-DE7E-B489-AC60-856974ACA4E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240569" y="170442"/>
            <a:ext cx="841003" cy="84100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B3C3A92-BA59-0288-DDBD-313320B3ADA3}"/>
              </a:ext>
            </a:extLst>
          </p:cNvPr>
          <p:cNvSpPr txBox="1"/>
          <p:nvPr/>
        </p:nvSpPr>
        <p:spPr>
          <a:xfrm>
            <a:off x="7293102" y="4028951"/>
            <a:ext cx="358911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Ukupno</a:t>
            </a:r>
            <a:r>
              <a:rPr lang="en-US" dirty="0">
                <a:solidFill>
                  <a:schemeClr val="bg1"/>
                </a:solidFill>
              </a:rPr>
              <a:t> 92,297 </a:t>
            </a:r>
            <a:r>
              <a:rPr lang="en-US" dirty="0" err="1">
                <a:solidFill>
                  <a:schemeClr val="bg1"/>
                </a:solidFill>
              </a:rPr>
              <a:t>domaćinstava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 err="1">
                <a:solidFill>
                  <a:schemeClr val="bg1"/>
                </a:solidFill>
              </a:rPr>
              <a:t>Ukupno</a:t>
            </a:r>
            <a:r>
              <a:rPr lang="en-US" dirty="0">
                <a:solidFill>
                  <a:schemeClr val="bg1"/>
                </a:solidFill>
              </a:rPr>
              <a:t> 230,741 </a:t>
            </a:r>
            <a:r>
              <a:rPr lang="en-US" dirty="0" err="1">
                <a:solidFill>
                  <a:schemeClr val="bg1"/>
                </a:solidFill>
              </a:rPr>
              <a:t>stanovnika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8" name="Graphic 7" descr="Group of people outline">
            <a:extLst>
              <a:ext uri="{FF2B5EF4-FFF2-40B4-BE49-F238E27FC236}">
                <a16:creationId xmlns:a16="http://schemas.microsoft.com/office/drawing/2014/main" id="{DBD4FD60-1BD2-4E88-9F59-AA6D3FCE9EE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97348" y="532930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9186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DD9135-6E38-0223-F597-CA46D9B63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11DBA-1A83-04A2-4170-9A00AE656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339" y="464843"/>
            <a:ext cx="4662055" cy="1456267"/>
          </a:xfrm>
        </p:spPr>
        <p:txBody>
          <a:bodyPr/>
          <a:lstStyle/>
          <a:p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Zaključci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dosadašnje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analize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statusa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quo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4F996D53-2234-DB93-9AA7-BB8FBC247088}"/>
              </a:ext>
            </a:extLst>
          </p:cNvPr>
          <p:cNvSpPr/>
          <p:nvPr/>
        </p:nvSpPr>
        <p:spPr>
          <a:xfrm>
            <a:off x="266218" y="2467552"/>
            <a:ext cx="4768769" cy="2777924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D44F95-8542-A91B-4274-3F01F3CA26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339" y="2155268"/>
            <a:ext cx="10131425" cy="3649133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Zlatiborski</a:t>
            </a:r>
            <a:r>
              <a:rPr lang="en-US" dirty="0"/>
              <a:t> okrug</a:t>
            </a:r>
          </a:p>
          <a:p>
            <a:r>
              <a:rPr lang="en-US" dirty="0" err="1"/>
              <a:t>Pregled</a:t>
            </a:r>
            <a:r>
              <a:rPr lang="en-US" dirty="0"/>
              <a:t> JLS</a:t>
            </a:r>
          </a:p>
          <a:p>
            <a:r>
              <a:rPr lang="en-US" dirty="0" err="1"/>
              <a:t>Ukupno</a:t>
            </a:r>
            <a:r>
              <a:rPr lang="en-US" dirty="0"/>
              <a:t> </a:t>
            </a:r>
            <a:r>
              <a:rPr lang="en-US" dirty="0" err="1"/>
              <a:t>javnih</a:t>
            </a:r>
            <a:r>
              <a:rPr lang="en-US" dirty="0"/>
              <a:t> I </a:t>
            </a:r>
            <a:r>
              <a:rPr lang="en-US" dirty="0" err="1"/>
              <a:t>javno</a:t>
            </a:r>
            <a:r>
              <a:rPr lang="en-US" dirty="0"/>
              <a:t> </a:t>
            </a:r>
            <a:r>
              <a:rPr lang="en-US" dirty="0" err="1"/>
              <a:t>komunalnih</a:t>
            </a:r>
            <a:r>
              <a:rPr lang="en-US" dirty="0"/>
              <a:t> </a:t>
            </a:r>
            <a:r>
              <a:rPr lang="en-US" dirty="0" err="1"/>
              <a:t>objekata</a:t>
            </a:r>
            <a:endParaRPr lang="en-US" dirty="0"/>
          </a:p>
          <a:p>
            <a:r>
              <a:rPr lang="en-US" dirty="0" err="1"/>
              <a:t>Ukupno</a:t>
            </a:r>
            <a:r>
              <a:rPr lang="en-US" dirty="0"/>
              <a:t> </a:t>
            </a:r>
            <a:r>
              <a:rPr lang="en-US" dirty="0" err="1"/>
              <a:t>domaćinstava</a:t>
            </a:r>
            <a:r>
              <a:rPr lang="en-US" dirty="0"/>
              <a:t> I </a:t>
            </a:r>
            <a:r>
              <a:rPr lang="en-US" dirty="0" err="1"/>
              <a:t>stanovništva</a:t>
            </a:r>
            <a:endParaRPr lang="en-US" dirty="0"/>
          </a:p>
          <a:p>
            <a:r>
              <a:rPr lang="en-US" dirty="0" err="1"/>
              <a:t>Ukupno</a:t>
            </a:r>
            <a:r>
              <a:rPr lang="en-US" dirty="0"/>
              <a:t> </a:t>
            </a:r>
            <a:r>
              <a:rPr lang="en-US" dirty="0" err="1"/>
              <a:t>privatnih</a:t>
            </a:r>
            <a:r>
              <a:rPr lang="en-US" dirty="0"/>
              <a:t> </a:t>
            </a:r>
            <a:r>
              <a:rPr lang="en-US" dirty="0" err="1"/>
              <a:t>vozila</a:t>
            </a:r>
            <a:endParaRPr lang="en-US" dirty="0"/>
          </a:p>
          <a:p>
            <a:r>
              <a:rPr lang="en-US" dirty="0" err="1"/>
              <a:t>Ukupno</a:t>
            </a:r>
            <a:r>
              <a:rPr lang="en-US" dirty="0"/>
              <a:t> </a:t>
            </a:r>
            <a:r>
              <a:rPr lang="en-US" dirty="0" err="1"/>
              <a:t>autobusa</a:t>
            </a:r>
            <a:endParaRPr lang="en-US" dirty="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D44F6AE-AD1D-67FA-2B2D-B79DCC30CB4B}"/>
              </a:ext>
            </a:extLst>
          </p:cNvPr>
          <p:cNvSpPr/>
          <p:nvPr/>
        </p:nvSpPr>
        <p:spPr>
          <a:xfrm>
            <a:off x="-1" y="8419487"/>
            <a:ext cx="4768769" cy="871154"/>
          </a:xfrm>
          <a:prstGeom prst="roundRect">
            <a:avLst/>
          </a:prstGeom>
          <a:solidFill>
            <a:schemeClr val="accent2">
              <a:alpha val="27169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v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CF43E2D0-F384-0ECE-C088-0023600CCD11}"/>
              </a:ext>
            </a:extLst>
          </p:cNvPr>
          <p:cNvSpPr/>
          <p:nvPr/>
        </p:nvSpPr>
        <p:spPr>
          <a:xfrm>
            <a:off x="0" y="8444454"/>
            <a:ext cx="4768769" cy="846187"/>
          </a:xfrm>
          <a:prstGeom prst="roundRect">
            <a:avLst/>
          </a:prstGeom>
          <a:solidFill>
            <a:schemeClr val="accent2">
              <a:alpha val="27169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v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94EF9931-2BD3-1B5D-AB14-01ABC866A30D}"/>
              </a:ext>
            </a:extLst>
          </p:cNvPr>
          <p:cNvSpPr/>
          <p:nvPr/>
        </p:nvSpPr>
        <p:spPr>
          <a:xfrm>
            <a:off x="247486" y="3152032"/>
            <a:ext cx="4768769" cy="1246348"/>
          </a:xfrm>
          <a:prstGeom prst="roundRect">
            <a:avLst/>
          </a:prstGeom>
          <a:solidFill>
            <a:schemeClr val="accent2">
              <a:alpha val="27169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v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557B9D32-E96C-CEF9-0EB5-6636E0F6EF27}"/>
              </a:ext>
            </a:extLst>
          </p:cNvPr>
          <p:cNvSpPr/>
          <p:nvPr/>
        </p:nvSpPr>
        <p:spPr>
          <a:xfrm>
            <a:off x="247485" y="3164006"/>
            <a:ext cx="4768769" cy="1234374"/>
          </a:xfrm>
          <a:prstGeom prst="roundRect">
            <a:avLst/>
          </a:prstGeom>
          <a:solidFill>
            <a:schemeClr val="accent2">
              <a:alpha val="27169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v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646C3C9B-1A4B-F823-798C-20D94B2C3FCF}"/>
              </a:ext>
            </a:extLst>
          </p:cNvPr>
          <p:cNvSpPr/>
          <p:nvPr/>
        </p:nvSpPr>
        <p:spPr>
          <a:xfrm>
            <a:off x="5687291" y="170442"/>
            <a:ext cx="914400" cy="89997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CA99C2F9-CB51-1499-CF38-CBB4019AE8DF}"/>
              </a:ext>
            </a:extLst>
          </p:cNvPr>
          <p:cNvSpPr/>
          <p:nvPr/>
        </p:nvSpPr>
        <p:spPr>
          <a:xfrm>
            <a:off x="6816436" y="156012"/>
            <a:ext cx="914400" cy="89758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074C564B-119C-D56D-4ECE-F81CF48DBF92}"/>
              </a:ext>
            </a:extLst>
          </p:cNvPr>
          <p:cNvSpPr/>
          <p:nvPr/>
        </p:nvSpPr>
        <p:spPr>
          <a:xfrm>
            <a:off x="7922605" y="173744"/>
            <a:ext cx="937376" cy="87985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684AECB0-F453-BD63-A305-87D5113C8D14}"/>
              </a:ext>
            </a:extLst>
          </p:cNvPr>
          <p:cNvSpPr/>
          <p:nvPr/>
        </p:nvSpPr>
        <p:spPr>
          <a:xfrm>
            <a:off x="5476051" y="2467552"/>
            <a:ext cx="6620160" cy="421546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Graphic 22" descr="Globe outline">
            <a:extLst>
              <a:ext uri="{FF2B5EF4-FFF2-40B4-BE49-F238E27FC236}">
                <a16:creationId xmlns:a16="http://schemas.microsoft.com/office/drawing/2014/main" id="{2E9B397B-98D8-D06E-5E8F-08547B16404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47513" y="170442"/>
            <a:ext cx="793955" cy="793955"/>
          </a:xfrm>
          <a:prstGeom prst="rect">
            <a:avLst/>
          </a:prstGeom>
        </p:spPr>
      </p:pic>
      <p:pic>
        <p:nvPicPr>
          <p:cNvPr id="25" name="Graphic 24" descr="Court outline">
            <a:extLst>
              <a:ext uri="{FF2B5EF4-FFF2-40B4-BE49-F238E27FC236}">
                <a16:creationId xmlns:a16="http://schemas.microsoft.com/office/drawing/2014/main" id="{B22A8836-33ED-A1B9-7EE9-54D4264BB94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57675" y="148575"/>
            <a:ext cx="831922" cy="831922"/>
          </a:xfrm>
          <a:prstGeom prst="rect">
            <a:avLst/>
          </a:prstGeom>
        </p:spPr>
      </p:pic>
      <p:pic>
        <p:nvPicPr>
          <p:cNvPr id="27" name="Graphic 26" descr="House outline">
            <a:extLst>
              <a:ext uri="{FF2B5EF4-FFF2-40B4-BE49-F238E27FC236}">
                <a16:creationId xmlns:a16="http://schemas.microsoft.com/office/drawing/2014/main" id="{EFF2E27D-5F35-478A-6565-DF5B1ADF41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34093" y="133489"/>
            <a:ext cx="914400" cy="914400"/>
          </a:xfrm>
          <a:prstGeom prst="rect">
            <a:avLst/>
          </a:prstGeom>
        </p:spPr>
      </p:pic>
      <p:pic>
        <p:nvPicPr>
          <p:cNvPr id="29" name="Graphic 28" descr="Car outline">
            <a:extLst>
              <a:ext uri="{FF2B5EF4-FFF2-40B4-BE49-F238E27FC236}">
                <a16:creationId xmlns:a16="http://schemas.microsoft.com/office/drawing/2014/main" id="{6E934287-D250-C1D8-7DA8-0EDCD06851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01691" y="2943500"/>
            <a:ext cx="842831" cy="842831"/>
          </a:xfrm>
          <a:prstGeom prst="rect">
            <a:avLst/>
          </a:prstGeom>
        </p:spPr>
      </p:pic>
      <p:pic>
        <p:nvPicPr>
          <p:cNvPr id="31" name="Graphic 30" descr="Bus outline">
            <a:extLst>
              <a:ext uri="{FF2B5EF4-FFF2-40B4-BE49-F238E27FC236}">
                <a16:creationId xmlns:a16="http://schemas.microsoft.com/office/drawing/2014/main" id="{F59EBCEE-15FE-B512-9F4D-D0206E57672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990128" y="3008498"/>
            <a:ext cx="841003" cy="84100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BA0EF9B-03DE-870E-3B64-C396F0EF7065}"/>
              </a:ext>
            </a:extLst>
          </p:cNvPr>
          <p:cNvSpPr txBox="1"/>
          <p:nvPr/>
        </p:nvSpPr>
        <p:spPr>
          <a:xfrm>
            <a:off x="8756571" y="4120386"/>
            <a:ext cx="35891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Ukupno</a:t>
            </a:r>
            <a:r>
              <a:rPr lang="en-US" dirty="0">
                <a:solidFill>
                  <a:schemeClr val="bg1"/>
                </a:solidFill>
              </a:rPr>
              <a:t> 84 </a:t>
            </a:r>
            <a:r>
              <a:rPr lang="en-US" dirty="0" err="1">
                <a:solidFill>
                  <a:schemeClr val="bg1"/>
                </a:solidFill>
              </a:rPr>
              <a:t>autobusa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2F143A-6543-58B5-7619-A9A96AF913F9}"/>
              </a:ext>
            </a:extLst>
          </p:cNvPr>
          <p:cNvSpPr txBox="1"/>
          <p:nvPr/>
        </p:nvSpPr>
        <p:spPr>
          <a:xfrm>
            <a:off x="6011861" y="4120386"/>
            <a:ext cx="20093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Ukupno</a:t>
            </a:r>
            <a:r>
              <a:rPr lang="en-US" dirty="0">
                <a:solidFill>
                  <a:schemeClr val="bg1"/>
                </a:solidFill>
              </a:rPr>
              <a:t> 91,428 </a:t>
            </a:r>
            <a:r>
              <a:rPr lang="en-US" dirty="0" err="1">
                <a:solidFill>
                  <a:schemeClr val="bg1"/>
                </a:solidFill>
              </a:rPr>
              <a:t>svih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vozila</a:t>
            </a:r>
            <a:endParaRPr lang="en-US" dirty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27110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F52939-9CDC-3180-432C-AA5D8E292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5CF6C-4C94-ECC8-86E8-8589121FE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339" y="464843"/>
            <a:ext cx="4662055" cy="1456267"/>
          </a:xfrm>
        </p:spPr>
        <p:txBody>
          <a:bodyPr/>
          <a:lstStyle/>
          <a:p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Zaključci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dosadašnje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analize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statusa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quo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E867E0F-0AC7-6F46-02C1-8084B2D295C5}"/>
              </a:ext>
            </a:extLst>
          </p:cNvPr>
          <p:cNvSpPr/>
          <p:nvPr/>
        </p:nvSpPr>
        <p:spPr>
          <a:xfrm>
            <a:off x="266218" y="2467552"/>
            <a:ext cx="4768769" cy="2777924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8A1918-A19E-FCD5-A2E5-AF79399224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339" y="2155268"/>
            <a:ext cx="10131425" cy="3649133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Zlatiborski</a:t>
            </a:r>
            <a:r>
              <a:rPr lang="en-US" dirty="0"/>
              <a:t> okrug</a:t>
            </a:r>
          </a:p>
          <a:p>
            <a:r>
              <a:rPr lang="en-US" dirty="0" err="1"/>
              <a:t>Pregled</a:t>
            </a:r>
            <a:r>
              <a:rPr lang="en-US" dirty="0"/>
              <a:t> JLS</a:t>
            </a:r>
          </a:p>
          <a:p>
            <a:r>
              <a:rPr lang="en-US" dirty="0" err="1"/>
              <a:t>Ukupno</a:t>
            </a:r>
            <a:r>
              <a:rPr lang="en-US" dirty="0"/>
              <a:t> </a:t>
            </a:r>
            <a:r>
              <a:rPr lang="en-US" dirty="0" err="1"/>
              <a:t>javnih</a:t>
            </a:r>
            <a:r>
              <a:rPr lang="en-US" dirty="0"/>
              <a:t> I </a:t>
            </a:r>
            <a:r>
              <a:rPr lang="en-US" dirty="0" err="1"/>
              <a:t>javno</a:t>
            </a:r>
            <a:r>
              <a:rPr lang="en-US" dirty="0"/>
              <a:t> </a:t>
            </a:r>
            <a:r>
              <a:rPr lang="en-US" dirty="0" err="1"/>
              <a:t>komunalnih</a:t>
            </a:r>
            <a:r>
              <a:rPr lang="en-US" dirty="0"/>
              <a:t> </a:t>
            </a:r>
            <a:r>
              <a:rPr lang="en-US" dirty="0" err="1"/>
              <a:t>objekata</a:t>
            </a:r>
            <a:endParaRPr lang="en-US" dirty="0"/>
          </a:p>
          <a:p>
            <a:r>
              <a:rPr lang="en-US" dirty="0" err="1"/>
              <a:t>Ukupno</a:t>
            </a:r>
            <a:r>
              <a:rPr lang="en-US" dirty="0"/>
              <a:t> </a:t>
            </a:r>
            <a:r>
              <a:rPr lang="en-US" dirty="0" err="1"/>
              <a:t>domaćinstava</a:t>
            </a:r>
            <a:r>
              <a:rPr lang="en-US" dirty="0"/>
              <a:t> I </a:t>
            </a:r>
            <a:r>
              <a:rPr lang="en-US" dirty="0" err="1"/>
              <a:t>stanovništva</a:t>
            </a:r>
            <a:endParaRPr lang="en-US" dirty="0"/>
          </a:p>
          <a:p>
            <a:r>
              <a:rPr lang="en-US" dirty="0" err="1"/>
              <a:t>Ukupno</a:t>
            </a:r>
            <a:r>
              <a:rPr lang="en-US" dirty="0"/>
              <a:t> </a:t>
            </a:r>
            <a:r>
              <a:rPr lang="en-US" dirty="0" err="1"/>
              <a:t>privatnih</a:t>
            </a:r>
            <a:r>
              <a:rPr lang="en-US" dirty="0"/>
              <a:t> </a:t>
            </a:r>
            <a:r>
              <a:rPr lang="en-US" dirty="0" err="1"/>
              <a:t>vozila</a:t>
            </a:r>
            <a:endParaRPr lang="en-US" dirty="0"/>
          </a:p>
          <a:p>
            <a:r>
              <a:rPr lang="en-US" dirty="0" err="1"/>
              <a:t>Ukupno</a:t>
            </a:r>
            <a:r>
              <a:rPr lang="en-US" dirty="0"/>
              <a:t> </a:t>
            </a:r>
            <a:r>
              <a:rPr lang="en-US" dirty="0" err="1"/>
              <a:t>autobusa</a:t>
            </a:r>
            <a:endParaRPr lang="en-US" dirty="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694E8A7C-C418-F5B8-948D-D75D58ED9AD6}"/>
              </a:ext>
            </a:extLst>
          </p:cNvPr>
          <p:cNvSpPr/>
          <p:nvPr/>
        </p:nvSpPr>
        <p:spPr>
          <a:xfrm>
            <a:off x="-1" y="8419487"/>
            <a:ext cx="4768769" cy="871154"/>
          </a:xfrm>
          <a:prstGeom prst="roundRect">
            <a:avLst/>
          </a:prstGeom>
          <a:solidFill>
            <a:schemeClr val="accent2">
              <a:alpha val="27169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v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D90FD71-98DD-C9D5-1481-6A9607C1C0BD}"/>
              </a:ext>
            </a:extLst>
          </p:cNvPr>
          <p:cNvSpPr/>
          <p:nvPr/>
        </p:nvSpPr>
        <p:spPr>
          <a:xfrm>
            <a:off x="0" y="8444454"/>
            <a:ext cx="4768769" cy="846187"/>
          </a:xfrm>
          <a:prstGeom prst="roundRect">
            <a:avLst/>
          </a:prstGeom>
          <a:solidFill>
            <a:schemeClr val="accent2">
              <a:alpha val="27169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v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0408E929-8761-E0DA-212A-F5A4E70DACBB}"/>
              </a:ext>
            </a:extLst>
          </p:cNvPr>
          <p:cNvSpPr/>
          <p:nvPr/>
        </p:nvSpPr>
        <p:spPr>
          <a:xfrm>
            <a:off x="247486" y="3152032"/>
            <a:ext cx="4768769" cy="1246348"/>
          </a:xfrm>
          <a:prstGeom prst="roundRect">
            <a:avLst/>
          </a:prstGeom>
          <a:solidFill>
            <a:schemeClr val="accent2">
              <a:alpha val="27169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v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D3ECC13E-141A-F9A3-088D-751625ABD053}"/>
              </a:ext>
            </a:extLst>
          </p:cNvPr>
          <p:cNvSpPr/>
          <p:nvPr/>
        </p:nvSpPr>
        <p:spPr>
          <a:xfrm>
            <a:off x="247485" y="3164006"/>
            <a:ext cx="4768769" cy="1234374"/>
          </a:xfrm>
          <a:prstGeom prst="roundRect">
            <a:avLst/>
          </a:prstGeom>
          <a:solidFill>
            <a:schemeClr val="accent2">
              <a:alpha val="27169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v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22DE6852-9177-9EF2-A39E-B042BE9070B9}"/>
              </a:ext>
            </a:extLst>
          </p:cNvPr>
          <p:cNvSpPr/>
          <p:nvPr/>
        </p:nvSpPr>
        <p:spPr>
          <a:xfrm>
            <a:off x="5687291" y="170442"/>
            <a:ext cx="914400" cy="89997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87B3B61E-7766-70A5-447F-7E1E99BC36DE}"/>
              </a:ext>
            </a:extLst>
          </p:cNvPr>
          <p:cNvSpPr/>
          <p:nvPr/>
        </p:nvSpPr>
        <p:spPr>
          <a:xfrm>
            <a:off x="6816436" y="156012"/>
            <a:ext cx="914400" cy="89758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DCB7E3F5-CF73-7219-44E0-A2982060F5B6}"/>
              </a:ext>
            </a:extLst>
          </p:cNvPr>
          <p:cNvSpPr/>
          <p:nvPr/>
        </p:nvSpPr>
        <p:spPr>
          <a:xfrm>
            <a:off x="7922605" y="173744"/>
            <a:ext cx="937376" cy="87985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C6DF002C-5A4D-C636-B3E4-E9ABD4B70CF3}"/>
              </a:ext>
            </a:extLst>
          </p:cNvPr>
          <p:cNvSpPr/>
          <p:nvPr/>
        </p:nvSpPr>
        <p:spPr>
          <a:xfrm>
            <a:off x="5476051" y="2467552"/>
            <a:ext cx="6620160" cy="421546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Graphic 22" descr="Globe outline">
            <a:extLst>
              <a:ext uri="{FF2B5EF4-FFF2-40B4-BE49-F238E27FC236}">
                <a16:creationId xmlns:a16="http://schemas.microsoft.com/office/drawing/2014/main" id="{F4318297-55B4-08C1-4E11-F72ED2033F9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47513" y="170442"/>
            <a:ext cx="793955" cy="793955"/>
          </a:xfrm>
          <a:prstGeom prst="rect">
            <a:avLst/>
          </a:prstGeom>
        </p:spPr>
      </p:pic>
      <p:pic>
        <p:nvPicPr>
          <p:cNvPr id="25" name="Graphic 24" descr="Court outline">
            <a:extLst>
              <a:ext uri="{FF2B5EF4-FFF2-40B4-BE49-F238E27FC236}">
                <a16:creationId xmlns:a16="http://schemas.microsoft.com/office/drawing/2014/main" id="{AE6E0E69-4757-112B-7562-96DB8384C06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57675" y="148575"/>
            <a:ext cx="831922" cy="831922"/>
          </a:xfrm>
          <a:prstGeom prst="rect">
            <a:avLst/>
          </a:prstGeom>
        </p:spPr>
      </p:pic>
      <p:pic>
        <p:nvPicPr>
          <p:cNvPr id="27" name="Graphic 26" descr="House outline">
            <a:extLst>
              <a:ext uri="{FF2B5EF4-FFF2-40B4-BE49-F238E27FC236}">
                <a16:creationId xmlns:a16="http://schemas.microsoft.com/office/drawing/2014/main" id="{8F2FDDE0-187B-3CAC-7C43-DC2861CD279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34093" y="133489"/>
            <a:ext cx="914400" cy="914400"/>
          </a:xfrm>
          <a:prstGeom prst="rect">
            <a:avLst/>
          </a:prstGeom>
        </p:spPr>
      </p:pic>
      <p:pic>
        <p:nvPicPr>
          <p:cNvPr id="29" name="Graphic 28" descr="Car outline">
            <a:extLst>
              <a:ext uri="{FF2B5EF4-FFF2-40B4-BE49-F238E27FC236}">
                <a16:creationId xmlns:a16="http://schemas.microsoft.com/office/drawing/2014/main" id="{B5692023-3BD5-531A-E23F-A15567C408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01691" y="2943500"/>
            <a:ext cx="842831" cy="842831"/>
          </a:xfrm>
          <a:prstGeom prst="rect">
            <a:avLst/>
          </a:prstGeom>
        </p:spPr>
      </p:pic>
      <p:pic>
        <p:nvPicPr>
          <p:cNvPr id="31" name="Graphic 30" descr="Bus outline">
            <a:extLst>
              <a:ext uri="{FF2B5EF4-FFF2-40B4-BE49-F238E27FC236}">
                <a16:creationId xmlns:a16="http://schemas.microsoft.com/office/drawing/2014/main" id="{8C3108C6-8518-A268-04C5-925EF5B01C1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990128" y="3008498"/>
            <a:ext cx="841003" cy="841003"/>
          </a:xfrm>
          <a:prstGeom prst="rect">
            <a:avLst/>
          </a:prstGeom>
        </p:spPr>
      </p:pic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C3ECA017-121D-80A4-001B-33B075C3B3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0534938"/>
              </p:ext>
            </p:extLst>
          </p:nvPr>
        </p:nvGraphicFramePr>
        <p:xfrm>
          <a:off x="7588643" y="2578209"/>
          <a:ext cx="2368550" cy="3994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EAB6E887-4FC6-2E28-5B92-D37DD6B5445B}"/>
              </a:ext>
            </a:extLst>
          </p:cNvPr>
          <p:cNvSpPr txBox="1"/>
          <p:nvPr/>
        </p:nvSpPr>
        <p:spPr>
          <a:xfrm>
            <a:off x="5608921" y="4271022"/>
            <a:ext cx="20093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340 </a:t>
            </a:r>
            <a:r>
              <a:rPr lang="en-US" dirty="0" err="1">
                <a:solidFill>
                  <a:schemeClr val="bg1"/>
                </a:solidFill>
              </a:rPr>
              <a:t>automobila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na</a:t>
            </a:r>
            <a:r>
              <a:rPr lang="en-US" dirty="0">
                <a:solidFill>
                  <a:schemeClr val="bg1"/>
                </a:solidFill>
              </a:rPr>
              <a:t> 1000 </a:t>
            </a:r>
            <a:r>
              <a:rPr lang="en-US" dirty="0" err="1">
                <a:solidFill>
                  <a:schemeClr val="bg1"/>
                </a:solidFill>
              </a:rPr>
              <a:t>stanovnika</a:t>
            </a:r>
            <a:endParaRPr lang="en-US" dirty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0464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BD39E332-FF65-CF47-A9D7-9C97CC291513}"/>
              </a:ext>
            </a:extLst>
          </p:cNvPr>
          <p:cNvSpPr/>
          <p:nvPr/>
        </p:nvSpPr>
        <p:spPr>
          <a:xfrm>
            <a:off x="150471" y="1794930"/>
            <a:ext cx="2866663" cy="126078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6AEB21-9DC6-737E-19E9-6C52D24FF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4682" y="338666"/>
            <a:ext cx="10131425" cy="1456267"/>
          </a:xfrm>
        </p:spPr>
        <p:txBody>
          <a:bodyPr/>
          <a:lstStyle/>
          <a:p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Emisija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GHG I </a:t>
            </a:r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potrošnja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energija</a:t>
            </a:r>
            <a:endParaRPr lang="en-US" cap="non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8380569-C33A-3770-2782-17F9DD4CE986}"/>
              </a:ext>
            </a:extLst>
          </p:cNvPr>
          <p:cNvSpPr txBox="1">
            <a:spLocks/>
          </p:cNvSpPr>
          <p:nvPr/>
        </p:nvSpPr>
        <p:spPr>
          <a:xfrm>
            <a:off x="306247" y="1794930"/>
            <a:ext cx="2916820" cy="12607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>
                <a:solidFill>
                  <a:schemeClr val="bg1"/>
                </a:solidFill>
              </a:rPr>
              <a:t>Ukupna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potrošnja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energije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Zlatiborskog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okruga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F7391B6-822B-DA2F-679C-F725228B4C06}"/>
              </a:ext>
            </a:extLst>
          </p:cNvPr>
          <p:cNvSpPr txBox="1">
            <a:spLocks/>
          </p:cNvSpPr>
          <p:nvPr/>
        </p:nvSpPr>
        <p:spPr>
          <a:xfrm>
            <a:off x="3017134" y="1794931"/>
            <a:ext cx="2916820" cy="12607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/>
              <a:t>Ukupna</a:t>
            </a:r>
            <a:r>
              <a:rPr lang="en-US" dirty="0"/>
              <a:t> </a:t>
            </a:r>
            <a:r>
              <a:rPr lang="en-US" dirty="0" err="1"/>
              <a:t>emisija</a:t>
            </a:r>
            <a:r>
              <a:rPr lang="en-US" dirty="0"/>
              <a:t> GHG </a:t>
            </a:r>
            <a:r>
              <a:rPr lang="en-US" dirty="0" err="1"/>
              <a:t>Zlatiborskog</a:t>
            </a:r>
            <a:r>
              <a:rPr lang="en-US" dirty="0"/>
              <a:t> </a:t>
            </a:r>
            <a:r>
              <a:rPr lang="en-US" dirty="0" err="1"/>
              <a:t>okruka</a:t>
            </a:r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B1215CEE-494A-46CC-15C6-BCAFF9099168}"/>
              </a:ext>
            </a:extLst>
          </p:cNvPr>
          <p:cNvSpPr txBox="1">
            <a:spLocks/>
          </p:cNvSpPr>
          <p:nvPr/>
        </p:nvSpPr>
        <p:spPr>
          <a:xfrm>
            <a:off x="5328072" y="1794932"/>
            <a:ext cx="2916820" cy="12607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/>
              <a:t>Potrošnja</a:t>
            </a:r>
            <a:r>
              <a:rPr lang="en-US" dirty="0"/>
              <a:t> </a:t>
            </a:r>
            <a:r>
              <a:rPr lang="en-US" dirty="0" err="1"/>
              <a:t>energije</a:t>
            </a:r>
            <a:r>
              <a:rPr lang="en-US" dirty="0"/>
              <a:t> po </a:t>
            </a:r>
            <a:r>
              <a:rPr lang="en-US" dirty="0" err="1"/>
              <a:t>stanovniku</a:t>
            </a:r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88275D3-27C5-13F1-17D6-4D28D4567D44}"/>
              </a:ext>
            </a:extLst>
          </p:cNvPr>
          <p:cNvSpPr txBox="1">
            <a:spLocks/>
          </p:cNvSpPr>
          <p:nvPr/>
        </p:nvSpPr>
        <p:spPr>
          <a:xfrm>
            <a:off x="7632881" y="1794932"/>
            <a:ext cx="2421379" cy="12607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/>
              <a:t>Emisija</a:t>
            </a:r>
            <a:r>
              <a:rPr lang="en-US" dirty="0"/>
              <a:t> GHG po </a:t>
            </a:r>
            <a:r>
              <a:rPr lang="en-US" dirty="0" err="1"/>
              <a:t>stanovniku</a:t>
            </a:r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15B7F92-E377-BC79-5850-226E505E4416}"/>
              </a:ext>
            </a:extLst>
          </p:cNvPr>
          <p:cNvSpPr txBox="1">
            <a:spLocks/>
          </p:cNvSpPr>
          <p:nvPr/>
        </p:nvSpPr>
        <p:spPr>
          <a:xfrm>
            <a:off x="9781774" y="1794930"/>
            <a:ext cx="2916820" cy="12607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/>
              <a:t>Emisioni</a:t>
            </a:r>
            <a:r>
              <a:rPr lang="en-US" dirty="0"/>
              <a:t> factor JLS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0A1F1072-42B0-D875-B315-86769C0F6533}"/>
              </a:ext>
            </a:extLst>
          </p:cNvPr>
          <p:cNvSpPr/>
          <p:nvPr/>
        </p:nvSpPr>
        <p:spPr>
          <a:xfrm>
            <a:off x="-208344" y="3429000"/>
            <a:ext cx="12550815" cy="411769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6A227CC1-F917-6A24-C01A-BDEFCFA4BAC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6465464"/>
              </p:ext>
            </p:extLst>
          </p:nvPr>
        </p:nvGraphicFramePr>
        <p:xfrm>
          <a:off x="3876734" y="3251198"/>
          <a:ext cx="6414747" cy="3625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453CA1FA-9B8E-6987-9505-FA6E567FF9CB}"/>
              </a:ext>
            </a:extLst>
          </p:cNvPr>
          <p:cNvSpPr txBox="1">
            <a:spLocks/>
          </p:cNvSpPr>
          <p:nvPr/>
        </p:nvSpPr>
        <p:spPr>
          <a:xfrm>
            <a:off x="923262" y="4857455"/>
            <a:ext cx="2916820" cy="12607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Energija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1,414,148 MWh</a:t>
            </a:r>
          </a:p>
        </p:txBody>
      </p:sp>
      <p:pic>
        <p:nvPicPr>
          <p:cNvPr id="21" name="Graphic 20" descr="Fire with solid fill">
            <a:extLst>
              <a:ext uri="{FF2B5EF4-FFF2-40B4-BE49-F238E27FC236}">
                <a16:creationId xmlns:a16="http://schemas.microsoft.com/office/drawing/2014/main" id="{A889AD07-4FE4-ED32-298C-C50D014CB24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0072" y="394305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0540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E59B1-B5CF-9606-37A2-4CEADC723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EAE64146-7B04-1943-CF21-BB41DD2526C3}"/>
              </a:ext>
            </a:extLst>
          </p:cNvPr>
          <p:cNvSpPr/>
          <p:nvPr/>
        </p:nvSpPr>
        <p:spPr>
          <a:xfrm>
            <a:off x="2928395" y="1844631"/>
            <a:ext cx="2332639" cy="126078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AC7DDB-85B7-72F5-6FDB-81C0A908C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4682" y="338666"/>
            <a:ext cx="10131425" cy="1456267"/>
          </a:xfrm>
        </p:spPr>
        <p:txBody>
          <a:bodyPr/>
          <a:lstStyle/>
          <a:p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Emisija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GHG I </a:t>
            </a:r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potrošnja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energija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5185C51-A8A4-1890-C0DF-5F19B199E032}"/>
              </a:ext>
            </a:extLst>
          </p:cNvPr>
          <p:cNvSpPr txBox="1">
            <a:spLocks/>
          </p:cNvSpPr>
          <p:nvPr/>
        </p:nvSpPr>
        <p:spPr>
          <a:xfrm>
            <a:off x="306247" y="1794930"/>
            <a:ext cx="2916820" cy="12607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Ukupna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potrošnja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energije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Zlatiborskog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okruga</a:t>
            </a:r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3365A80-05A1-E6CE-C709-3F96E144BFF3}"/>
              </a:ext>
            </a:extLst>
          </p:cNvPr>
          <p:cNvSpPr txBox="1">
            <a:spLocks/>
          </p:cNvSpPr>
          <p:nvPr/>
        </p:nvSpPr>
        <p:spPr>
          <a:xfrm>
            <a:off x="3017134" y="1794931"/>
            <a:ext cx="2916820" cy="12607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>
                <a:solidFill>
                  <a:schemeClr val="bg1"/>
                </a:solidFill>
              </a:rPr>
              <a:t>Ukupna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emisija</a:t>
            </a:r>
            <a:r>
              <a:rPr lang="en-US" dirty="0">
                <a:solidFill>
                  <a:schemeClr val="bg1"/>
                </a:solidFill>
              </a:rPr>
              <a:t> GHG </a:t>
            </a:r>
            <a:r>
              <a:rPr lang="en-US" dirty="0" err="1">
                <a:solidFill>
                  <a:schemeClr val="bg1"/>
                </a:solidFill>
              </a:rPr>
              <a:t>Zlatiborskog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okruka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F58287-5291-69C6-22F8-EA79C9B3EB0C}"/>
              </a:ext>
            </a:extLst>
          </p:cNvPr>
          <p:cNvSpPr txBox="1">
            <a:spLocks/>
          </p:cNvSpPr>
          <p:nvPr/>
        </p:nvSpPr>
        <p:spPr>
          <a:xfrm>
            <a:off x="5328072" y="1794932"/>
            <a:ext cx="2916820" cy="12607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/>
              <a:t>Potrošnja</a:t>
            </a:r>
            <a:r>
              <a:rPr lang="en-US" dirty="0"/>
              <a:t> </a:t>
            </a:r>
            <a:r>
              <a:rPr lang="en-US" dirty="0" err="1"/>
              <a:t>energije</a:t>
            </a:r>
            <a:r>
              <a:rPr lang="en-US" dirty="0"/>
              <a:t> po </a:t>
            </a:r>
            <a:r>
              <a:rPr lang="en-US" dirty="0" err="1"/>
              <a:t>stanovniku</a:t>
            </a:r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1A121DC-DAE1-D35B-D001-EA1607DB4330}"/>
              </a:ext>
            </a:extLst>
          </p:cNvPr>
          <p:cNvSpPr txBox="1">
            <a:spLocks/>
          </p:cNvSpPr>
          <p:nvPr/>
        </p:nvSpPr>
        <p:spPr>
          <a:xfrm>
            <a:off x="7632881" y="1794932"/>
            <a:ext cx="2421379" cy="12607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/>
              <a:t>Emisija</a:t>
            </a:r>
            <a:r>
              <a:rPr lang="en-US" dirty="0"/>
              <a:t> GHG po </a:t>
            </a:r>
            <a:r>
              <a:rPr lang="en-US" dirty="0" err="1"/>
              <a:t>stanovniku</a:t>
            </a:r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0D1C7AD-F265-F8AA-C464-01900217E82A}"/>
              </a:ext>
            </a:extLst>
          </p:cNvPr>
          <p:cNvSpPr txBox="1">
            <a:spLocks/>
          </p:cNvSpPr>
          <p:nvPr/>
        </p:nvSpPr>
        <p:spPr>
          <a:xfrm>
            <a:off x="9781774" y="1794930"/>
            <a:ext cx="2916820" cy="12607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/>
              <a:t>Emisioni</a:t>
            </a:r>
            <a:r>
              <a:rPr lang="en-US" dirty="0"/>
              <a:t> factor JLS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ED759A58-FCC9-790F-C029-680420900527}"/>
              </a:ext>
            </a:extLst>
          </p:cNvPr>
          <p:cNvSpPr/>
          <p:nvPr/>
        </p:nvSpPr>
        <p:spPr>
          <a:xfrm>
            <a:off x="-159432" y="3429000"/>
            <a:ext cx="12585539" cy="411769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42FB7EB5-8D13-A0CF-6E30-2FE5D1C80079}"/>
              </a:ext>
            </a:extLst>
          </p:cNvPr>
          <p:cNvSpPr txBox="1">
            <a:spLocks/>
          </p:cNvSpPr>
          <p:nvPr/>
        </p:nvSpPr>
        <p:spPr>
          <a:xfrm>
            <a:off x="1374674" y="4857455"/>
            <a:ext cx="2916820" cy="12607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CO2 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488,582 t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A84C583B-A447-334A-B64F-8EABB80A12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7179779"/>
              </p:ext>
            </p:extLst>
          </p:nvPr>
        </p:nvGraphicFramePr>
        <p:xfrm>
          <a:off x="4161460" y="3251197"/>
          <a:ext cx="6381034" cy="3625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Graphic 4" descr="Fog with solid fill">
            <a:extLst>
              <a:ext uri="{FF2B5EF4-FFF2-40B4-BE49-F238E27FC236}">
                <a16:creationId xmlns:a16="http://schemas.microsoft.com/office/drawing/2014/main" id="{C5AEB075-8A02-607F-0403-ECBF3602694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5519" y="421361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2494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0F79B8-4415-09BC-E62F-13FF86BC73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CE0BA5C1-C5D5-ED8C-5304-923EEFA56A3E}"/>
              </a:ext>
            </a:extLst>
          </p:cNvPr>
          <p:cNvSpPr/>
          <p:nvPr/>
        </p:nvSpPr>
        <p:spPr>
          <a:xfrm>
            <a:off x="5254764" y="1783748"/>
            <a:ext cx="2332639" cy="126078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59FEEC-BEAF-F86B-ECCC-92189E191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4682" y="338666"/>
            <a:ext cx="10131425" cy="1456267"/>
          </a:xfrm>
        </p:spPr>
        <p:txBody>
          <a:bodyPr/>
          <a:lstStyle/>
          <a:p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Emisija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GHG I </a:t>
            </a:r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potrošnja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energija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F2DF143-AE7C-63EA-7203-B38740E9FE00}"/>
              </a:ext>
            </a:extLst>
          </p:cNvPr>
          <p:cNvSpPr txBox="1">
            <a:spLocks/>
          </p:cNvSpPr>
          <p:nvPr/>
        </p:nvSpPr>
        <p:spPr>
          <a:xfrm>
            <a:off x="306247" y="1794930"/>
            <a:ext cx="2916820" cy="12607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Ukupna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potrošnja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energije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Zlatiborskog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okruga</a:t>
            </a:r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94B79ED9-EA36-9F7E-44DE-22C3591DD696}"/>
              </a:ext>
            </a:extLst>
          </p:cNvPr>
          <p:cNvSpPr txBox="1">
            <a:spLocks/>
          </p:cNvSpPr>
          <p:nvPr/>
        </p:nvSpPr>
        <p:spPr>
          <a:xfrm>
            <a:off x="3017134" y="1794931"/>
            <a:ext cx="2916820" cy="12607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Ukupna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emisija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GHG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Zlatiborskog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okruka</a:t>
            </a:r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215283E-ABC9-6893-16D3-A8B041EEBD99}"/>
              </a:ext>
            </a:extLst>
          </p:cNvPr>
          <p:cNvSpPr txBox="1">
            <a:spLocks/>
          </p:cNvSpPr>
          <p:nvPr/>
        </p:nvSpPr>
        <p:spPr>
          <a:xfrm>
            <a:off x="5328072" y="1794932"/>
            <a:ext cx="2916820" cy="12607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>
                <a:solidFill>
                  <a:schemeClr val="bg1"/>
                </a:solidFill>
              </a:rPr>
              <a:t>Potrošnja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energije</a:t>
            </a:r>
            <a:r>
              <a:rPr lang="en-US" dirty="0">
                <a:solidFill>
                  <a:schemeClr val="bg1"/>
                </a:solidFill>
              </a:rPr>
              <a:t> po </a:t>
            </a:r>
            <a:r>
              <a:rPr lang="en-US" dirty="0" err="1">
                <a:solidFill>
                  <a:schemeClr val="bg1"/>
                </a:solidFill>
              </a:rPr>
              <a:t>stanovniku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BDAAE1C3-753F-3EE0-9662-3E1B4347347D}"/>
              </a:ext>
            </a:extLst>
          </p:cNvPr>
          <p:cNvSpPr txBox="1">
            <a:spLocks/>
          </p:cNvSpPr>
          <p:nvPr/>
        </p:nvSpPr>
        <p:spPr>
          <a:xfrm>
            <a:off x="7632881" y="1794932"/>
            <a:ext cx="2421379" cy="12607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/>
              <a:t>Emisija</a:t>
            </a:r>
            <a:r>
              <a:rPr lang="en-US" dirty="0"/>
              <a:t> GHG po </a:t>
            </a:r>
            <a:r>
              <a:rPr lang="en-US" dirty="0" err="1"/>
              <a:t>stanovniku</a:t>
            </a:r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06FE75D-4691-5ED9-5CB9-997A650876F4}"/>
              </a:ext>
            </a:extLst>
          </p:cNvPr>
          <p:cNvSpPr txBox="1">
            <a:spLocks/>
          </p:cNvSpPr>
          <p:nvPr/>
        </p:nvSpPr>
        <p:spPr>
          <a:xfrm>
            <a:off x="9781774" y="1794930"/>
            <a:ext cx="2916820" cy="12607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/>
              <a:t>Emisioni</a:t>
            </a:r>
            <a:r>
              <a:rPr lang="en-US" dirty="0"/>
              <a:t> factor JLS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0C6FD194-0BC0-48E0-A3E6-D17D5DE920AF}"/>
              </a:ext>
            </a:extLst>
          </p:cNvPr>
          <p:cNvSpPr/>
          <p:nvPr/>
        </p:nvSpPr>
        <p:spPr>
          <a:xfrm>
            <a:off x="-196770" y="3429000"/>
            <a:ext cx="12539241" cy="411769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32868E41-768D-147F-87F2-9B2E685C3E3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7730275"/>
              </p:ext>
            </p:extLst>
          </p:nvPr>
        </p:nvGraphicFramePr>
        <p:xfrm>
          <a:off x="3432857" y="3264061"/>
          <a:ext cx="6621403" cy="35939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Graphic 4" descr="Fire with solid fill">
            <a:extLst>
              <a:ext uri="{FF2B5EF4-FFF2-40B4-BE49-F238E27FC236}">
                <a16:creationId xmlns:a16="http://schemas.microsoft.com/office/drawing/2014/main" id="{1F04B93A-F097-F7E1-3268-BE6CBFA2587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0257" y="4054777"/>
            <a:ext cx="914400" cy="914400"/>
          </a:xfrm>
          <a:prstGeom prst="rect">
            <a:avLst/>
          </a:prstGeom>
        </p:spPr>
      </p:pic>
      <p:pic>
        <p:nvPicPr>
          <p:cNvPr id="8" name="Graphic 7" descr="Man with solid fill">
            <a:extLst>
              <a:ext uri="{FF2B5EF4-FFF2-40B4-BE49-F238E27FC236}">
                <a16:creationId xmlns:a16="http://schemas.microsoft.com/office/drawing/2014/main" id="{1544DFC5-86CB-35C4-E982-BD1F7B30842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1675" y="513775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3416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F3772C-7D67-9873-E4C5-E3BC1F0C7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7F5B6A7A-08C3-04B4-EC61-15A903005FE7}"/>
              </a:ext>
            </a:extLst>
          </p:cNvPr>
          <p:cNvSpPr/>
          <p:nvPr/>
        </p:nvSpPr>
        <p:spPr>
          <a:xfrm>
            <a:off x="7478521" y="1794930"/>
            <a:ext cx="2332639" cy="126078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F98E86-9666-5BC0-8CCE-876B1A692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4682" y="338666"/>
            <a:ext cx="10131425" cy="1456267"/>
          </a:xfrm>
        </p:spPr>
        <p:txBody>
          <a:bodyPr/>
          <a:lstStyle/>
          <a:p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Emisija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GHG I </a:t>
            </a:r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potrošnja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energija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1FE23BB-0051-1AB9-08C8-1A59F9DC65E2}"/>
              </a:ext>
            </a:extLst>
          </p:cNvPr>
          <p:cNvSpPr txBox="1">
            <a:spLocks/>
          </p:cNvSpPr>
          <p:nvPr/>
        </p:nvSpPr>
        <p:spPr>
          <a:xfrm>
            <a:off x="306247" y="1794930"/>
            <a:ext cx="2916820" cy="12607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Ukupna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potrošnja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energije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Zlatiborskog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okruga</a:t>
            </a:r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3170897-B813-E1F3-CCD3-FC4D112F49E9}"/>
              </a:ext>
            </a:extLst>
          </p:cNvPr>
          <p:cNvSpPr txBox="1">
            <a:spLocks/>
          </p:cNvSpPr>
          <p:nvPr/>
        </p:nvSpPr>
        <p:spPr>
          <a:xfrm>
            <a:off x="3017134" y="1794931"/>
            <a:ext cx="2916820" cy="12607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Ukupna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emisija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GHG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Zlatiborskog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okruka</a:t>
            </a:r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BF31D37A-BE89-DE7E-CE29-EB469EE10D28}"/>
              </a:ext>
            </a:extLst>
          </p:cNvPr>
          <p:cNvSpPr txBox="1">
            <a:spLocks/>
          </p:cNvSpPr>
          <p:nvPr/>
        </p:nvSpPr>
        <p:spPr>
          <a:xfrm>
            <a:off x="5328072" y="1794932"/>
            <a:ext cx="2916820" cy="12607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Potrošnja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energije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po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stanovniku</a:t>
            </a:r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6D75AB8A-163B-F92F-B36C-CA8D6B0603F5}"/>
              </a:ext>
            </a:extLst>
          </p:cNvPr>
          <p:cNvSpPr txBox="1">
            <a:spLocks/>
          </p:cNvSpPr>
          <p:nvPr/>
        </p:nvSpPr>
        <p:spPr>
          <a:xfrm>
            <a:off x="7632881" y="1794932"/>
            <a:ext cx="2421379" cy="12607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>
                <a:solidFill>
                  <a:schemeClr val="bg1"/>
                </a:solidFill>
              </a:rPr>
              <a:t>Emisija</a:t>
            </a:r>
            <a:r>
              <a:rPr lang="en-US" dirty="0">
                <a:solidFill>
                  <a:schemeClr val="bg1"/>
                </a:solidFill>
              </a:rPr>
              <a:t> GHG po </a:t>
            </a:r>
            <a:r>
              <a:rPr lang="en-US" dirty="0" err="1">
                <a:solidFill>
                  <a:schemeClr val="bg1"/>
                </a:solidFill>
              </a:rPr>
              <a:t>stanovniku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B701023-056A-2876-AB6F-D63C4296FF86}"/>
              </a:ext>
            </a:extLst>
          </p:cNvPr>
          <p:cNvSpPr txBox="1">
            <a:spLocks/>
          </p:cNvSpPr>
          <p:nvPr/>
        </p:nvSpPr>
        <p:spPr>
          <a:xfrm>
            <a:off x="9781774" y="1794930"/>
            <a:ext cx="2916820" cy="12607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/>
              <a:t>Emisioni</a:t>
            </a:r>
            <a:r>
              <a:rPr lang="en-US" dirty="0"/>
              <a:t> factor JLS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C7CB94D8-EAD8-D4D9-CCFA-FBF313303158}"/>
              </a:ext>
            </a:extLst>
          </p:cNvPr>
          <p:cNvSpPr/>
          <p:nvPr/>
        </p:nvSpPr>
        <p:spPr>
          <a:xfrm>
            <a:off x="-113134" y="3429000"/>
            <a:ext cx="12539241" cy="411769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291CAFBE-1860-7E41-AF21-522009ECDC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7959131"/>
              </p:ext>
            </p:extLst>
          </p:nvPr>
        </p:nvGraphicFramePr>
        <p:xfrm>
          <a:off x="2959944" y="3130349"/>
          <a:ext cx="6821830" cy="36415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Graphic 6" descr="Man with solid fill">
            <a:extLst>
              <a:ext uri="{FF2B5EF4-FFF2-40B4-BE49-F238E27FC236}">
                <a16:creationId xmlns:a16="http://schemas.microsoft.com/office/drawing/2014/main" id="{26E99F27-2F84-F088-4AA7-10F359F541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1675" y="5137754"/>
            <a:ext cx="914400" cy="914400"/>
          </a:xfrm>
          <a:prstGeom prst="rect">
            <a:avLst/>
          </a:prstGeom>
        </p:spPr>
      </p:pic>
      <p:pic>
        <p:nvPicPr>
          <p:cNvPr id="8" name="Graphic 7" descr="Fog with solid fill">
            <a:extLst>
              <a:ext uri="{FF2B5EF4-FFF2-40B4-BE49-F238E27FC236}">
                <a16:creationId xmlns:a16="http://schemas.microsoft.com/office/drawing/2014/main" id="{EA370AA1-8AC4-6DCB-99BE-0ADAABD8E83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1675" y="403671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4833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A4D110-99AB-C0F5-195A-91A2332CF4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9CBC592F-8490-0458-12D5-BB432DED4721}"/>
              </a:ext>
            </a:extLst>
          </p:cNvPr>
          <p:cNvSpPr/>
          <p:nvPr/>
        </p:nvSpPr>
        <p:spPr>
          <a:xfrm>
            <a:off x="9553114" y="1794930"/>
            <a:ext cx="2332639" cy="126078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485C32-8FAF-2787-FA3A-4B8C6CF8C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4682" y="338666"/>
            <a:ext cx="10131425" cy="1456267"/>
          </a:xfrm>
        </p:spPr>
        <p:txBody>
          <a:bodyPr/>
          <a:lstStyle/>
          <a:p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Emisija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GHG I </a:t>
            </a:r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potrošnja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energija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CFED73F-12EB-FF87-542D-BA07002DF37D}"/>
              </a:ext>
            </a:extLst>
          </p:cNvPr>
          <p:cNvSpPr txBox="1">
            <a:spLocks/>
          </p:cNvSpPr>
          <p:nvPr/>
        </p:nvSpPr>
        <p:spPr>
          <a:xfrm>
            <a:off x="306247" y="1794930"/>
            <a:ext cx="2916820" cy="12607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Ukupna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potrošnja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energije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Zlatiborskog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okruga</a:t>
            </a:r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95CE8B8-3A87-25C6-F5DF-9CDC7051DC2C}"/>
              </a:ext>
            </a:extLst>
          </p:cNvPr>
          <p:cNvSpPr txBox="1">
            <a:spLocks/>
          </p:cNvSpPr>
          <p:nvPr/>
        </p:nvSpPr>
        <p:spPr>
          <a:xfrm>
            <a:off x="3017134" y="1794931"/>
            <a:ext cx="2916820" cy="12607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Ukupna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emisija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GHG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Zlatiborskog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okruka</a:t>
            </a:r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6781F07-AE37-285B-223A-1506B4C014F6}"/>
              </a:ext>
            </a:extLst>
          </p:cNvPr>
          <p:cNvSpPr txBox="1">
            <a:spLocks/>
          </p:cNvSpPr>
          <p:nvPr/>
        </p:nvSpPr>
        <p:spPr>
          <a:xfrm>
            <a:off x="5328072" y="1794932"/>
            <a:ext cx="2916820" cy="12607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Potrošnja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energije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po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stanovniku</a:t>
            </a:r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0B67C15-6818-A4F6-8ED8-B49BD3930822}"/>
              </a:ext>
            </a:extLst>
          </p:cNvPr>
          <p:cNvSpPr txBox="1">
            <a:spLocks/>
          </p:cNvSpPr>
          <p:nvPr/>
        </p:nvSpPr>
        <p:spPr>
          <a:xfrm>
            <a:off x="7632881" y="1794932"/>
            <a:ext cx="2421379" cy="12607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Emisija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GHG po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stanovniku</a:t>
            </a:r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228D179-5C78-844A-05DC-52DFEB6B50C5}"/>
              </a:ext>
            </a:extLst>
          </p:cNvPr>
          <p:cNvSpPr txBox="1">
            <a:spLocks/>
          </p:cNvSpPr>
          <p:nvPr/>
        </p:nvSpPr>
        <p:spPr>
          <a:xfrm>
            <a:off x="9781774" y="1794930"/>
            <a:ext cx="2916820" cy="12607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>
                <a:solidFill>
                  <a:schemeClr val="bg1"/>
                </a:solidFill>
              </a:rPr>
              <a:t>Emisioni</a:t>
            </a:r>
            <a:r>
              <a:rPr lang="en-US" dirty="0">
                <a:solidFill>
                  <a:schemeClr val="bg1"/>
                </a:solidFill>
              </a:rPr>
              <a:t> factor JLS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FB530E39-656D-49B3-F6D3-B5B6C8AEE29F}"/>
              </a:ext>
            </a:extLst>
          </p:cNvPr>
          <p:cNvSpPr/>
          <p:nvPr/>
        </p:nvSpPr>
        <p:spPr>
          <a:xfrm>
            <a:off x="-113134" y="3429000"/>
            <a:ext cx="12539241" cy="411769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 descr="Fog with solid fill">
            <a:extLst>
              <a:ext uri="{FF2B5EF4-FFF2-40B4-BE49-F238E27FC236}">
                <a16:creationId xmlns:a16="http://schemas.microsoft.com/office/drawing/2014/main" id="{2933C739-6B8F-3969-01EA-C85AD0D997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11675" y="4036711"/>
            <a:ext cx="914400" cy="914400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C5127EF-7E51-D8E6-B332-66C84BDF35FB}"/>
              </a:ext>
            </a:extLst>
          </p:cNvPr>
          <p:cNvSpPr txBox="1">
            <a:spLocks/>
          </p:cNvSpPr>
          <p:nvPr/>
        </p:nvSpPr>
        <p:spPr>
          <a:xfrm>
            <a:off x="836272" y="5071960"/>
            <a:ext cx="2916820" cy="12607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CO2 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0.34 t/MWh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DD4122AA-8648-7E44-B62D-6A1F5CBBF0C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1773260"/>
              </p:ext>
            </p:extLst>
          </p:nvPr>
        </p:nvGraphicFramePr>
        <p:xfrm>
          <a:off x="3248004" y="3428999"/>
          <a:ext cx="6533769" cy="3429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970832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19E90-6DFF-66BD-F828-B2B773AC9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Adaptacija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klimatske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promene</a:t>
            </a:r>
            <a:endParaRPr lang="en-US" cap="non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CF7B498-99A8-9462-0C6D-D162DF674418}"/>
              </a:ext>
            </a:extLst>
          </p:cNvPr>
          <p:cNvSpPr/>
          <p:nvPr/>
        </p:nvSpPr>
        <p:spPr>
          <a:xfrm>
            <a:off x="865095" y="7069169"/>
            <a:ext cx="10131425" cy="605516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8CC428C-299F-604A-981A-57CF098942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4243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5E27A-1412-DF2B-DCC0-55CD430742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59F02-DEB4-162F-1720-B0D9EA05A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Adaptacija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klimatske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promene</a:t>
            </a:r>
            <a:endParaRPr lang="en-US" cap="non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521CD-0387-2E31-E48A-22755719E5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213" y="671108"/>
            <a:ext cx="10131425" cy="3649133"/>
          </a:xfrm>
        </p:spPr>
        <p:txBody>
          <a:bodyPr>
            <a:normAutofit/>
          </a:bodyPr>
          <a:lstStyle/>
          <a:p>
            <a:pPr marL="0" marR="0" algn="just">
              <a:buNone/>
            </a:pPr>
            <a:r>
              <a:rPr lang="sr-Latn-R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Posmatrano u celini, Zlatiborski region karakteriše: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54EE6A8-3263-E85C-FF97-205FEEF15715}"/>
              </a:ext>
            </a:extLst>
          </p:cNvPr>
          <p:cNvSpPr txBox="1">
            <a:spLocks/>
          </p:cNvSpPr>
          <p:nvPr/>
        </p:nvSpPr>
        <p:spPr>
          <a:xfrm>
            <a:off x="0" y="1368488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sr-Latn-RS" dirty="0">
                <a:latin typeface="Times New Roman" panose="02020603050405020304" pitchFamily="18" charset="0"/>
                <a:ea typeface="Times New Roman" panose="02020603050405020304" pitchFamily="18" charset="0"/>
              </a:rPr>
              <a:t>dominantan strukturni rizik vezan za starost stambenog fonda i individualno grejanje na čvrsta goriva,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C533B05-3A82-43CD-61A7-F8815CFFCFAB}"/>
              </a:ext>
            </a:extLst>
          </p:cNvPr>
          <p:cNvSpPr/>
          <p:nvPr/>
        </p:nvSpPr>
        <p:spPr>
          <a:xfrm>
            <a:off x="654426" y="3159312"/>
            <a:ext cx="10131425" cy="605516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7138440F-3055-4A33-FEFE-9A35633680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7159854"/>
              </p:ext>
            </p:extLst>
          </p:nvPr>
        </p:nvGraphicFramePr>
        <p:xfrm>
          <a:off x="1663607" y="3193054"/>
          <a:ext cx="7458635" cy="36491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628492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65D32-680B-EBD4-E34D-40AA656695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B0AE1-09F8-7386-427B-792F224AA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Adaptacija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klimatske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promene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energetsko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siromaštvo</a:t>
            </a:r>
            <a:endParaRPr lang="en-US" cap="non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E1346B-9F5E-9A92-DC01-71B377DF40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978932"/>
            <a:ext cx="10131425" cy="3649133"/>
          </a:xfrm>
        </p:spPr>
        <p:txBody>
          <a:bodyPr>
            <a:normAutofit/>
          </a:bodyPr>
          <a:lstStyle/>
          <a:p>
            <a:pPr marL="0" marR="0" algn="just">
              <a:buNone/>
            </a:pPr>
            <a:r>
              <a:rPr lang="sr-Latn-R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Posmatrano u celini, Zlatiborski region karakteriše: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6F2D5B9-D6D5-A6FD-6CC0-A2CB9D4AAD78}"/>
              </a:ext>
            </a:extLst>
          </p:cNvPr>
          <p:cNvSpPr txBox="1">
            <a:spLocks/>
          </p:cNvSpPr>
          <p:nvPr/>
        </p:nvSpPr>
        <p:spPr>
          <a:xfrm>
            <a:off x="0" y="1368488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sr-Latn-RS" dirty="0">
                <a:latin typeface="Times New Roman" panose="02020603050405020304" pitchFamily="18" charset="0"/>
                <a:ea typeface="Times New Roman" panose="02020603050405020304" pitchFamily="18" charset="0"/>
              </a:rPr>
              <a:t>dominantan strukturni rizik vezan za starost stambenog fonda i individualno grejanje na čvrsta goriva,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4162AC21-C54B-4B67-D39A-585ADC3181E6}"/>
              </a:ext>
            </a:extLst>
          </p:cNvPr>
          <p:cNvSpPr/>
          <p:nvPr/>
        </p:nvSpPr>
        <p:spPr>
          <a:xfrm>
            <a:off x="1550897" y="8215406"/>
            <a:ext cx="10131425" cy="605516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91F9BE09-B7BE-F517-287D-17A39187958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4307166"/>
              </p:ext>
            </p:extLst>
          </p:nvPr>
        </p:nvGraphicFramePr>
        <p:xfrm>
          <a:off x="2560078" y="8249148"/>
          <a:ext cx="7458635" cy="36491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F34861C-16FF-3D9A-8DCD-54C8691A3249}"/>
              </a:ext>
            </a:extLst>
          </p:cNvPr>
          <p:cNvSpPr txBox="1">
            <a:spLocks/>
          </p:cNvSpPr>
          <p:nvPr/>
        </p:nvSpPr>
        <p:spPr>
          <a:xfrm>
            <a:off x="0" y="2311899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sr-Latn-RS" dirty="0">
                <a:latin typeface="Times New Roman" panose="02020603050405020304" pitchFamily="18" charset="0"/>
                <a:ea typeface="Times New Roman" panose="02020603050405020304" pitchFamily="18" charset="0"/>
              </a:rPr>
              <a:t>izražena demografska i prostorna ranjivost, naročito u ruralnim opštinama,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sr-Latn-RS" dirty="0">
                <a:latin typeface="Times New Roman" panose="02020603050405020304" pitchFamily="18" charset="0"/>
                <a:ea typeface="Times New Roman" panose="02020603050405020304" pitchFamily="18" charset="0"/>
              </a:rPr>
              <a:t>promena klimatskih uslova koja utiče na strukturu energetskih potreba,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sr-Latn-RS" dirty="0">
                <a:latin typeface="Times New Roman" panose="02020603050405020304" pitchFamily="18" charset="0"/>
                <a:ea typeface="Times New Roman" panose="02020603050405020304" pitchFamily="18" charset="0"/>
              </a:rPr>
              <a:t>postojanje institucionalnog kapaciteta za sprovođenje mera energetske efikasnosti, ali bez sistematski razvijenog lokalnog okvira za adresiranje energetskog siromaštva.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8" name="Graphic 7" descr="Agriculture with solid fill">
            <a:extLst>
              <a:ext uri="{FF2B5EF4-FFF2-40B4-BE49-F238E27FC236}">
                <a16:creationId xmlns:a16="http://schemas.microsoft.com/office/drawing/2014/main" id="{F793DA8B-7104-6EF5-5F43-E9F107E8C76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97319" y="-5099260"/>
            <a:ext cx="3997362" cy="3997362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62953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DD678CF-04FB-BB65-8DAB-73C4607ED0C1}"/>
              </a:ext>
            </a:extLst>
          </p:cNvPr>
          <p:cNvSpPr txBox="1">
            <a:spLocks/>
          </p:cNvSpPr>
          <p:nvPr/>
        </p:nvSpPr>
        <p:spPr>
          <a:xfrm>
            <a:off x="4955458" y="639097"/>
            <a:ext cx="6593075" cy="16124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Aft>
                <a:spcPts val="600"/>
              </a:spcAft>
            </a:pPr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Adaptacija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klimatske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promene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energetsko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siromaštvo</a:t>
            </a:r>
            <a:endParaRPr lang="en-US" cap="non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Graphic 7" descr="Agriculture with solid fill">
            <a:extLst>
              <a:ext uri="{FF2B5EF4-FFF2-40B4-BE49-F238E27FC236}">
                <a16:creationId xmlns:a16="http://schemas.microsoft.com/office/drawing/2014/main" id="{AC90E2A1-6D0C-F2B3-4786-3DB604E1CA1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0029" y="1445342"/>
            <a:ext cx="3997362" cy="3997362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59C2A5-AC28-D55E-E040-492411307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5458" y="2251587"/>
            <a:ext cx="6593075" cy="397223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/>
            <a:r>
              <a:rPr lang="en-US" dirty="0" err="1"/>
              <a:t>Prioritetni</a:t>
            </a:r>
            <a:r>
              <a:rPr lang="en-US" dirty="0"/>
              <a:t> </a:t>
            </a:r>
            <a:r>
              <a:rPr lang="en-US" dirty="0" err="1"/>
              <a:t>klimatski</a:t>
            </a:r>
            <a:r>
              <a:rPr lang="en-US" dirty="0"/>
              <a:t> </a:t>
            </a:r>
            <a:r>
              <a:rPr lang="en-US" dirty="0" err="1"/>
              <a:t>rizici</a:t>
            </a:r>
            <a:r>
              <a:rPr lang="en-US" dirty="0"/>
              <a:t> za region</a:t>
            </a:r>
          </a:p>
          <a:p>
            <a:pPr marL="0" marR="0"/>
            <a:r>
              <a:rPr lang="en-US" dirty="0"/>
              <a:t>Na </a:t>
            </a:r>
            <a:r>
              <a:rPr lang="en-US" dirty="0" err="1"/>
              <a:t>osnovu</a:t>
            </a:r>
            <a:r>
              <a:rPr lang="en-US" dirty="0"/>
              <a:t> </a:t>
            </a:r>
            <a:r>
              <a:rPr lang="en-US" dirty="0" err="1"/>
              <a:t>sprovedene</a:t>
            </a:r>
            <a:r>
              <a:rPr lang="en-US" dirty="0"/>
              <a:t> </a:t>
            </a:r>
            <a:r>
              <a:rPr lang="en-US" dirty="0" err="1"/>
              <a:t>analize</a:t>
            </a:r>
            <a:r>
              <a:rPr lang="en-US" dirty="0"/>
              <a:t> </a:t>
            </a:r>
            <a:r>
              <a:rPr lang="en-US" dirty="0" err="1"/>
              <a:t>identifikovani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sledeći</a:t>
            </a:r>
            <a:r>
              <a:rPr lang="en-US" dirty="0"/>
              <a:t> </a:t>
            </a:r>
            <a:r>
              <a:rPr lang="en-US" dirty="0" err="1"/>
              <a:t>prioritetni</a:t>
            </a:r>
            <a:r>
              <a:rPr lang="en-US" dirty="0"/>
              <a:t> </a:t>
            </a:r>
            <a:r>
              <a:rPr lang="en-US" dirty="0" err="1"/>
              <a:t>klimatski</a:t>
            </a:r>
            <a:r>
              <a:rPr lang="en-US" dirty="0"/>
              <a:t> </a:t>
            </a:r>
            <a:r>
              <a:rPr lang="en-US" dirty="0" err="1"/>
              <a:t>rizici</a:t>
            </a:r>
            <a:r>
              <a:rPr lang="en-US" dirty="0"/>
              <a:t>:</a:t>
            </a:r>
          </a:p>
          <a:p>
            <a:pPr marL="0" marR="0"/>
            <a:r>
              <a:rPr lang="en-US" dirty="0" err="1"/>
              <a:t>povećana</a:t>
            </a:r>
            <a:r>
              <a:rPr lang="en-US" dirty="0"/>
              <a:t> </a:t>
            </a:r>
            <a:r>
              <a:rPr lang="en-US" dirty="0" err="1"/>
              <a:t>učestalost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intenzitet</a:t>
            </a:r>
            <a:r>
              <a:rPr lang="en-US" dirty="0"/>
              <a:t> </a:t>
            </a:r>
            <a:r>
              <a:rPr lang="en-US" dirty="0" err="1"/>
              <a:t>toplotnih</a:t>
            </a:r>
            <a:r>
              <a:rPr lang="en-US" dirty="0"/>
              <a:t> </a:t>
            </a:r>
            <a:r>
              <a:rPr lang="en-US" dirty="0" err="1"/>
              <a:t>talasa</a:t>
            </a:r>
            <a:endParaRPr lang="en-US" dirty="0"/>
          </a:p>
          <a:p>
            <a:pPr marL="0" marR="0"/>
            <a:r>
              <a:rPr lang="en-US" dirty="0" err="1"/>
              <a:t>povećan</a:t>
            </a:r>
            <a:r>
              <a:rPr lang="en-US" dirty="0"/>
              <a:t> </a:t>
            </a:r>
            <a:r>
              <a:rPr lang="en-US" dirty="0" err="1"/>
              <a:t>rizik</a:t>
            </a:r>
            <a:r>
              <a:rPr lang="en-US" dirty="0"/>
              <a:t> od </a:t>
            </a:r>
            <a:r>
              <a:rPr lang="en-US" dirty="0" err="1"/>
              <a:t>bujičnih</a:t>
            </a:r>
            <a:r>
              <a:rPr lang="en-US" dirty="0"/>
              <a:t> </a:t>
            </a:r>
            <a:r>
              <a:rPr lang="en-US" dirty="0" err="1"/>
              <a:t>poplava</a:t>
            </a:r>
            <a:r>
              <a:rPr lang="en-US" dirty="0"/>
              <a:t> </a:t>
            </a:r>
            <a:r>
              <a:rPr lang="en-US" dirty="0" err="1"/>
              <a:t>usled</a:t>
            </a:r>
            <a:r>
              <a:rPr lang="en-US" dirty="0"/>
              <a:t> </a:t>
            </a:r>
            <a:r>
              <a:rPr lang="en-US" dirty="0" err="1"/>
              <a:t>intenzivnih</a:t>
            </a:r>
            <a:r>
              <a:rPr lang="en-US" dirty="0"/>
              <a:t> </a:t>
            </a:r>
            <a:r>
              <a:rPr lang="en-US" dirty="0" err="1"/>
              <a:t>padavina</a:t>
            </a:r>
            <a:endParaRPr lang="en-US" dirty="0"/>
          </a:p>
          <a:p>
            <a:pPr marL="0" marR="0"/>
            <a:r>
              <a:rPr lang="en-US" dirty="0" err="1"/>
              <a:t>povećan</a:t>
            </a:r>
            <a:r>
              <a:rPr lang="en-US" dirty="0"/>
              <a:t> </a:t>
            </a:r>
            <a:r>
              <a:rPr lang="en-US" dirty="0" err="1"/>
              <a:t>rizik</a:t>
            </a:r>
            <a:r>
              <a:rPr lang="en-US" dirty="0"/>
              <a:t> od </a:t>
            </a:r>
            <a:r>
              <a:rPr lang="en-US" dirty="0" err="1"/>
              <a:t>suša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vodnog</a:t>
            </a:r>
            <a:r>
              <a:rPr lang="en-US" dirty="0"/>
              <a:t> </a:t>
            </a:r>
            <a:r>
              <a:rPr lang="en-US" dirty="0" err="1"/>
              <a:t>stresa</a:t>
            </a:r>
            <a:endParaRPr lang="en-US" dirty="0"/>
          </a:p>
          <a:p>
            <a:pPr marL="0" marR="0"/>
            <a:r>
              <a:rPr lang="en-US" dirty="0" err="1"/>
              <a:t>oštećenja</a:t>
            </a:r>
            <a:r>
              <a:rPr lang="en-US" dirty="0"/>
              <a:t> </a:t>
            </a:r>
            <a:r>
              <a:rPr lang="en-US" dirty="0" err="1"/>
              <a:t>infrastrukture</a:t>
            </a:r>
            <a:r>
              <a:rPr lang="en-US" dirty="0"/>
              <a:t> </a:t>
            </a:r>
            <a:r>
              <a:rPr lang="en-US" dirty="0" err="1"/>
              <a:t>usled</a:t>
            </a:r>
            <a:r>
              <a:rPr lang="en-US" dirty="0"/>
              <a:t> </a:t>
            </a:r>
            <a:r>
              <a:rPr lang="en-US" dirty="0" err="1"/>
              <a:t>klizišta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erozije</a:t>
            </a:r>
            <a:endParaRPr lang="en-US" dirty="0"/>
          </a:p>
          <a:p>
            <a:pPr marL="0" marR="0"/>
            <a:r>
              <a:rPr lang="en-US" dirty="0" err="1"/>
              <a:t>povećan</a:t>
            </a:r>
            <a:r>
              <a:rPr lang="en-US" dirty="0"/>
              <a:t> </a:t>
            </a:r>
            <a:r>
              <a:rPr lang="en-US" dirty="0" err="1"/>
              <a:t>rizik</a:t>
            </a:r>
            <a:r>
              <a:rPr lang="en-US" dirty="0"/>
              <a:t> od </a:t>
            </a:r>
            <a:r>
              <a:rPr lang="en-US" dirty="0" err="1"/>
              <a:t>šumskih</a:t>
            </a:r>
            <a:r>
              <a:rPr lang="en-US" dirty="0"/>
              <a:t> </a:t>
            </a:r>
            <a:r>
              <a:rPr lang="en-US" dirty="0" err="1"/>
              <a:t>požara</a:t>
            </a:r>
            <a:endParaRPr lang="en-US" dirty="0"/>
          </a:p>
          <a:p>
            <a:pPr marL="0" marR="0"/>
            <a:r>
              <a:rPr lang="en-US" dirty="0"/>
              <a:t>Ovi </a:t>
            </a:r>
            <a:r>
              <a:rPr lang="en-US" dirty="0" err="1"/>
              <a:t>rizici</a:t>
            </a:r>
            <a:r>
              <a:rPr lang="en-US" dirty="0"/>
              <a:t> </a:t>
            </a:r>
            <a:r>
              <a:rPr lang="en-US" dirty="0" err="1"/>
              <a:t>predstavljaju</a:t>
            </a:r>
            <a:r>
              <a:rPr lang="en-US" dirty="0"/>
              <a:t> </a:t>
            </a:r>
            <a:r>
              <a:rPr lang="en-US" dirty="0" err="1"/>
              <a:t>osnovu</a:t>
            </a:r>
            <a:r>
              <a:rPr lang="en-US" dirty="0"/>
              <a:t> za </a:t>
            </a:r>
            <a:r>
              <a:rPr lang="en-US" dirty="0" err="1"/>
              <a:t>definisanje</a:t>
            </a:r>
            <a:r>
              <a:rPr lang="en-US" dirty="0"/>
              <a:t> </a:t>
            </a:r>
            <a:r>
              <a:rPr lang="en-US" dirty="0" err="1"/>
              <a:t>prioritetnih</a:t>
            </a:r>
            <a:r>
              <a:rPr lang="en-US" dirty="0"/>
              <a:t> </a:t>
            </a:r>
            <a:r>
              <a:rPr lang="en-US" dirty="0" err="1"/>
              <a:t>mera</a:t>
            </a:r>
            <a:r>
              <a:rPr lang="en-US" dirty="0"/>
              <a:t> </a:t>
            </a:r>
            <a:r>
              <a:rPr lang="en-US" dirty="0" err="1"/>
              <a:t>adaptacije</a:t>
            </a:r>
            <a:r>
              <a:rPr lang="en-US" dirty="0"/>
              <a:t> u </a:t>
            </a:r>
            <a:r>
              <a:rPr lang="en-US" dirty="0" err="1"/>
              <a:t>okviru</a:t>
            </a:r>
            <a:r>
              <a:rPr lang="en-US" dirty="0"/>
              <a:t> </a:t>
            </a:r>
            <a:r>
              <a:rPr lang="en-US" dirty="0" err="1"/>
              <a:t>Regionalnog</a:t>
            </a:r>
            <a:r>
              <a:rPr lang="en-US" dirty="0"/>
              <a:t> SECAP-a.</a:t>
            </a:r>
          </a:p>
          <a:p>
            <a:endParaRPr lang="en-US" dirty="0"/>
          </a:p>
        </p:txBody>
      </p:sp>
      <p:pic>
        <p:nvPicPr>
          <p:cNvPr id="10" name="Graphic 9" descr="Rainy scene with solid fill">
            <a:extLst>
              <a:ext uri="{FF2B5EF4-FFF2-40B4-BE49-F238E27FC236}">
                <a16:creationId xmlns:a16="http://schemas.microsoft.com/office/drawing/2014/main" id="{C8D0B23C-3C94-4AF6-D2E6-D52EB33A441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57166" y="-3333135"/>
            <a:ext cx="3066366" cy="3066366"/>
          </a:xfrm>
          <a:prstGeom prst="roundRect">
            <a:avLst>
              <a:gd name="adj" fmla="val 5453"/>
            </a:avLst>
          </a:prstGeom>
          <a:ln w="50800" cap="sq" cmpd="dbl">
            <a:noFill/>
            <a:miter lim="800000"/>
          </a:ln>
          <a:effectLst/>
        </p:spPr>
      </p:pic>
      <p:pic>
        <p:nvPicPr>
          <p:cNvPr id="11" name="Graphic 10" descr="Alarm clock with solid fill">
            <a:extLst>
              <a:ext uri="{FF2B5EF4-FFF2-40B4-BE49-F238E27FC236}">
                <a16:creationId xmlns:a16="http://schemas.microsoft.com/office/drawing/2014/main" id="{7017F146-FAFE-719F-C669-FEE4C6BF45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956669" y="1854326"/>
            <a:ext cx="1912176" cy="1912176"/>
          </a:xfrm>
          <a:prstGeom prst="roundRect">
            <a:avLst>
              <a:gd name="adj" fmla="val 5453"/>
            </a:avLst>
          </a:prstGeom>
          <a:ln w="50800" cap="sq" cmpd="dbl">
            <a:noFill/>
            <a:miter lim="800000"/>
          </a:ln>
          <a:effectLst/>
        </p:spPr>
      </p:pic>
      <p:pic>
        <p:nvPicPr>
          <p:cNvPr id="12" name="Graphic 11" descr="High temperature with solid fill">
            <a:extLst>
              <a:ext uri="{FF2B5EF4-FFF2-40B4-BE49-F238E27FC236}">
                <a16:creationId xmlns:a16="http://schemas.microsoft.com/office/drawing/2014/main" id="{EA49F11C-1F67-376F-61CC-CEFEA7CAE74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18441" y="7215220"/>
            <a:ext cx="1912176" cy="1912176"/>
          </a:xfrm>
          <a:prstGeom prst="roundRect">
            <a:avLst>
              <a:gd name="adj" fmla="val 5453"/>
            </a:avLst>
          </a:prstGeom>
          <a:ln w="50800" cap="sq" cmpd="dbl">
            <a:noFill/>
            <a:miter lim="800000"/>
          </a:ln>
          <a:effectLst/>
        </p:spPr>
      </p:pic>
    </p:spTree>
    <p:extLst>
      <p:ext uri="{BB962C8B-B14F-4D97-AF65-F5344CB8AC3E}">
        <p14:creationId xmlns:p14="http://schemas.microsoft.com/office/powerpoint/2010/main" val="14752589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413DE-2E1C-F9BF-AD21-000FD3299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846" y="1030288"/>
            <a:ext cx="4812897" cy="1035579"/>
          </a:xfrm>
        </p:spPr>
        <p:txBody>
          <a:bodyPr>
            <a:normAutofit/>
          </a:bodyPr>
          <a:lstStyle/>
          <a:p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Zaključak</a:t>
            </a:r>
            <a:endParaRPr lang="en-US" cap="non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A7A326-2AB8-E420-A8F6-525C4EA5A8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846" y="2142067"/>
            <a:ext cx="4812897" cy="3649133"/>
          </a:xfrm>
        </p:spPr>
        <p:txBody>
          <a:bodyPr>
            <a:normAutofit/>
          </a:bodyPr>
          <a:lstStyle/>
          <a:p>
            <a:pPr marL="0" marR="0">
              <a:lnSpc>
                <a:spcPct val="90000"/>
              </a:lnSpc>
              <a:buNone/>
            </a:pPr>
            <a:r>
              <a:rPr lang="sr-Latn-RS" sz="1500">
                <a:latin typeface="Times New Roman" panose="02020603050405020304" pitchFamily="18" charset="0"/>
                <a:ea typeface="Times New Roman" panose="02020603050405020304" pitchFamily="18" charset="0"/>
              </a:rPr>
              <a:t>Zaključak</a:t>
            </a:r>
            <a:endParaRPr lang="en-US" sz="150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lnSpc>
                <a:spcPct val="90000"/>
              </a:lnSpc>
              <a:buNone/>
            </a:pPr>
            <a:r>
              <a:rPr lang="sr-Latn-RS" sz="1500">
                <a:latin typeface="Times New Roman" panose="02020603050405020304" pitchFamily="18" charset="0"/>
                <a:ea typeface="Times New Roman" panose="02020603050405020304" pitchFamily="18" charset="0"/>
              </a:rPr>
              <a:t>Analiza klimatskih hazarda i ranjivosti pokazuje da Zlatiborski region može biti značajno pogođen klimatskim promenama, posebno kroz povećanje ekstremnih temperatura, promene u režimu padavina i pojavu sušnih perioda.</a:t>
            </a:r>
            <a:endParaRPr lang="en-US" sz="150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lnSpc>
                <a:spcPct val="90000"/>
              </a:lnSpc>
              <a:buNone/>
            </a:pPr>
            <a:r>
              <a:rPr lang="sr-Latn-RS" sz="1500">
                <a:latin typeface="Times New Roman" panose="02020603050405020304" pitchFamily="18" charset="0"/>
                <a:ea typeface="Times New Roman" panose="02020603050405020304" pitchFamily="18" charset="0"/>
              </a:rPr>
              <a:t>Identifikovani klimatski rizici imaju potencijal da utiču na ključne sektore regionalne ekonomije, uključujući poljoprivredu, turizam, energetiku i infrastrukturu.</a:t>
            </a:r>
            <a:endParaRPr lang="en-US" sz="150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lnSpc>
                <a:spcPct val="90000"/>
              </a:lnSpc>
              <a:buNone/>
            </a:pPr>
            <a:r>
              <a:rPr lang="sr-Latn-RS" sz="1500">
                <a:latin typeface="Times New Roman" panose="02020603050405020304" pitchFamily="18" charset="0"/>
                <a:ea typeface="Times New Roman" panose="02020603050405020304" pitchFamily="18" charset="0"/>
              </a:rPr>
              <a:t>Rezultati ove analize predstavljaju osnovu za definisanje i </a:t>
            </a:r>
            <a:r>
              <a:rPr lang="sr-Latn-RS" sz="1500" err="1">
                <a:latin typeface="Times New Roman" panose="02020603050405020304" pitchFamily="18" charset="0"/>
                <a:ea typeface="Times New Roman" panose="02020603050405020304" pitchFamily="18" charset="0"/>
              </a:rPr>
              <a:t>prioritizaciju</a:t>
            </a:r>
            <a:r>
              <a:rPr lang="sr-Latn-RS" sz="1500">
                <a:latin typeface="Times New Roman" panose="02020603050405020304" pitchFamily="18" charset="0"/>
                <a:ea typeface="Times New Roman" panose="02020603050405020304" pitchFamily="18" charset="0"/>
              </a:rPr>
              <a:t> mera adaptacije na klimatske promene koje će biti razvijene u okviru Regionalnog SECAP-a.</a:t>
            </a:r>
            <a:endParaRPr lang="en-US" sz="150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en-US" sz="1500"/>
          </a:p>
        </p:txBody>
      </p:sp>
      <p:sp>
        <p:nvSpPr>
          <p:cNvPr id="14" name="Rounded Rectangle 10">
            <a:extLst>
              <a:ext uri="{FF2B5EF4-FFF2-40B4-BE49-F238E27FC236}">
                <a16:creationId xmlns:a16="http://schemas.microsoft.com/office/drawing/2014/main" id="{12863042-E807-4B5A-8B00-75C9C5C759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4575" y="626261"/>
            <a:ext cx="5433751" cy="3284719"/>
          </a:xfrm>
          <a:prstGeom prst="roundRect">
            <a:avLst>
              <a:gd name="adj" fmla="val 7505"/>
            </a:avLst>
          </a:prstGeom>
          <a:solidFill>
            <a:schemeClr val="tx1"/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2">
            <a:extLst>
              <a:ext uri="{FF2B5EF4-FFF2-40B4-BE49-F238E27FC236}">
                <a16:creationId xmlns:a16="http://schemas.microsoft.com/office/drawing/2014/main" id="{8DD37E46-2220-4FF4-B0D8-B9E3708C0A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4576" y="4088780"/>
            <a:ext cx="2627580" cy="2138591"/>
          </a:xfrm>
          <a:prstGeom prst="roundRect">
            <a:avLst>
              <a:gd name="adj" fmla="val 7505"/>
            </a:avLst>
          </a:prstGeom>
          <a:solidFill>
            <a:schemeClr val="tx1"/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4" descr="High temperature with solid fill">
            <a:extLst>
              <a:ext uri="{FF2B5EF4-FFF2-40B4-BE49-F238E27FC236}">
                <a16:creationId xmlns:a16="http://schemas.microsoft.com/office/drawing/2014/main" id="{228F7D62-68DF-3012-54B2-D4862985CA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52277" y="4203079"/>
            <a:ext cx="1912176" cy="1912176"/>
          </a:xfrm>
          <a:prstGeom prst="roundRect">
            <a:avLst>
              <a:gd name="adj" fmla="val 5453"/>
            </a:avLst>
          </a:prstGeom>
          <a:ln w="50800" cap="sq" cmpd="dbl">
            <a:noFill/>
            <a:miter lim="800000"/>
          </a:ln>
          <a:effectLst/>
        </p:spPr>
      </p:pic>
      <p:sp>
        <p:nvSpPr>
          <p:cNvPr id="18" name="Rounded Rectangle 14">
            <a:extLst>
              <a:ext uri="{FF2B5EF4-FFF2-40B4-BE49-F238E27FC236}">
                <a16:creationId xmlns:a16="http://schemas.microsoft.com/office/drawing/2014/main" id="{8BCB4F6B-F99A-4783-B406-37B690BC8F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5509" y="4088780"/>
            <a:ext cx="2627580" cy="2138591"/>
          </a:xfrm>
          <a:prstGeom prst="roundRect">
            <a:avLst>
              <a:gd name="adj" fmla="val 7505"/>
            </a:avLst>
          </a:prstGeom>
          <a:solidFill>
            <a:schemeClr val="tx1"/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Alarm clock with solid fill">
            <a:extLst>
              <a:ext uri="{FF2B5EF4-FFF2-40B4-BE49-F238E27FC236}">
                <a16:creationId xmlns:a16="http://schemas.microsoft.com/office/drawing/2014/main" id="{757B5C97-AC6E-1120-C4D6-C8E4774D25A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63210" y="4203079"/>
            <a:ext cx="1912176" cy="1912176"/>
          </a:xfrm>
          <a:prstGeom prst="roundRect">
            <a:avLst>
              <a:gd name="adj" fmla="val 5453"/>
            </a:avLst>
          </a:prstGeom>
          <a:ln w="50800" cap="sq" cmpd="dbl">
            <a:noFill/>
            <a:miter lim="800000"/>
          </a:ln>
          <a:effectLst/>
        </p:spPr>
      </p:pic>
      <p:pic>
        <p:nvPicPr>
          <p:cNvPr id="10" name="Picture 9" descr="Ending energy poverty in South Africa: the key to a just energy ...">
            <a:extLst>
              <a:ext uri="{FF2B5EF4-FFF2-40B4-BE49-F238E27FC236}">
                <a16:creationId xmlns:a16="http://schemas.microsoft.com/office/drawing/2014/main" id="{430CCE82-138F-A927-9ADF-5DE76AF75F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l="13246" r="11539"/>
          <a:stretch>
            <a:fillRect/>
          </a:stretch>
        </p:blipFill>
        <p:spPr>
          <a:xfrm>
            <a:off x="6942153" y="7485529"/>
            <a:ext cx="5447070" cy="5250425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 descr="A graph with blue dots&#10;&#10;AI-generated content may be incorrect.">
            <a:extLst>
              <a:ext uri="{FF2B5EF4-FFF2-40B4-BE49-F238E27FC236}">
                <a16:creationId xmlns:a16="http://schemas.microsoft.com/office/drawing/2014/main" id="{FB1F6BD4-B329-111D-1487-804F17826A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7251" y="716589"/>
            <a:ext cx="4408397" cy="3104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4997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C0E96-EC3A-36A1-8C11-D91B2310B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0"/>
            <a:ext cx="5219699" cy="1456267"/>
          </a:xfrm>
        </p:spPr>
        <p:txBody>
          <a:bodyPr>
            <a:normAutofit fontScale="90000"/>
          </a:bodyPr>
          <a:lstStyle/>
          <a:p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Adaptacija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klimatske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promene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energetsko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siromaštvo</a:t>
            </a:r>
            <a:endParaRPr lang="en-US" cap="non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3441FD-E06B-9BBC-C54C-CD1D047BD8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142067"/>
            <a:ext cx="5219699" cy="364913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500" dirty="0"/>
              <a:t>U </a:t>
            </a:r>
            <a:r>
              <a:rPr lang="en-US" sz="1500" dirty="0" err="1"/>
              <a:t>čak</a:t>
            </a:r>
            <a:r>
              <a:rPr lang="en-US" sz="1500" dirty="0"/>
              <a:t> </a:t>
            </a:r>
            <a:r>
              <a:rPr lang="en-US" sz="1500" b="1" dirty="0"/>
              <a:t>74–83% </a:t>
            </a:r>
            <a:r>
              <a:rPr lang="en-US" sz="1500" b="1" dirty="0" err="1"/>
              <a:t>stanova</a:t>
            </a:r>
            <a:r>
              <a:rPr lang="en-US" sz="1500" dirty="0"/>
              <a:t> (u </a:t>
            </a:r>
            <a:r>
              <a:rPr lang="en-US" sz="1500" dirty="0" err="1"/>
              <a:t>zavisnosti</a:t>
            </a:r>
            <a:r>
              <a:rPr lang="en-US" sz="1500" dirty="0"/>
              <a:t> od </a:t>
            </a:r>
            <a:r>
              <a:rPr lang="en-US" sz="1500" dirty="0" err="1"/>
              <a:t>opštine</a:t>
            </a:r>
            <a:r>
              <a:rPr lang="en-US" sz="1500" dirty="0"/>
              <a:t>) </a:t>
            </a:r>
            <a:r>
              <a:rPr lang="en-US" sz="1500" dirty="0" err="1"/>
              <a:t>objekti</a:t>
            </a:r>
            <a:r>
              <a:rPr lang="en-US" sz="1500" dirty="0"/>
              <a:t> </a:t>
            </a:r>
            <a:r>
              <a:rPr lang="en-US" sz="1500" dirty="0" err="1"/>
              <a:t>su</a:t>
            </a:r>
            <a:r>
              <a:rPr lang="en-US" sz="1500" dirty="0"/>
              <a:t> </a:t>
            </a:r>
            <a:r>
              <a:rPr lang="en-US" sz="1500" dirty="0" err="1"/>
              <a:t>izgrađeni</a:t>
            </a:r>
            <a:r>
              <a:rPr lang="en-US" sz="1500" dirty="0"/>
              <a:t> pre 1990. </a:t>
            </a:r>
            <a:r>
              <a:rPr lang="en-US" sz="1500" dirty="0" err="1"/>
              <a:t>godine</a:t>
            </a:r>
            <a:r>
              <a:rPr lang="en-US" sz="1500" dirty="0"/>
              <a:t>, </a:t>
            </a:r>
            <a:r>
              <a:rPr lang="en-US" sz="1500" dirty="0" err="1"/>
              <a:t>što</a:t>
            </a:r>
            <a:r>
              <a:rPr lang="en-US" sz="1500" dirty="0"/>
              <a:t> </a:t>
            </a:r>
            <a:r>
              <a:rPr lang="en-US" sz="1500" dirty="0" err="1"/>
              <a:t>ukazuje</a:t>
            </a:r>
            <a:r>
              <a:rPr lang="en-US" sz="1500" dirty="0"/>
              <a:t> </a:t>
            </a:r>
            <a:r>
              <a:rPr lang="en-US" sz="1500" dirty="0" err="1"/>
              <a:t>na</a:t>
            </a:r>
            <a:r>
              <a:rPr lang="en-US" sz="1500" dirty="0"/>
              <a:t> </a:t>
            </a:r>
            <a:r>
              <a:rPr lang="en-US" sz="1500" dirty="0" err="1"/>
              <a:t>dominantno</a:t>
            </a:r>
            <a:r>
              <a:rPr lang="en-US" sz="1500" dirty="0"/>
              <a:t> star fond </a:t>
            </a:r>
            <a:r>
              <a:rPr lang="en-US" sz="1500" dirty="0" err="1"/>
              <a:t>sa</a:t>
            </a:r>
            <a:r>
              <a:rPr lang="en-US" sz="1500" dirty="0"/>
              <a:t> </a:t>
            </a:r>
            <a:r>
              <a:rPr lang="en-US" sz="1500" dirty="0" err="1"/>
              <a:t>verovatno</a:t>
            </a:r>
            <a:r>
              <a:rPr lang="en-US" sz="1500" dirty="0"/>
              <a:t> </a:t>
            </a:r>
            <a:r>
              <a:rPr lang="en-US" sz="1500" dirty="0" err="1"/>
              <a:t>nižim</a:t>
            </a:r>
            <a:r>
              <a:rPr lang="en-US" sz="1500" dirty="0"/>
              <a:t> </a:t>
            </a:r>
            <a:r>
              <a:rPr lang="en-US" sz="1500" dirty="0" err="1"/>
              <a:t>nivoom</a:t>
            </a:r>
            <a:r>
              <a:rPr lang="en-US" sz="1500" dirty="0"/>
              <a:t> </a:t>
            </a:r>
            <a:r>
              <a:rPr lang="en-US" sz="1500" dirty="0" err="1"/>
              <a:t>energetske</a:t>
            </a:r>
            <a:r>
              <a:rPr lang="en-US" sz="1500" dirty="0"/>
              <a:t> </a:t>
            </a:r>
            <a:r>
              <a:rPr lang="en-US" sz="1500" dirty="0" err="1"/>
              <a:t>efikasnosti</a:t>
            </a:r>
            <a:r>
              <a:rPr lang="en-US" sz="1500" dirty="0"/>
              <a:t>. </a:t>
            </a:r>
          </a:p>
          <a:p>
            <a:pPr>
              <a:lnSpc>
                <a:spcPct val="90000"/>
              </a:lnSpc>
            </a:pPr>
            <a:r>
              <a:rPr lang="en-US" sz="1500" dirty="0" err="1"/>
              <a:t>Između</a:t>
            </a:r>
            <a:r>
              <a:rPr lang="en-US" sz="1500" dirty="0"/>
              <a:t> </a:t>
            </a:r>
            <a:r>
              <a:rPr lang="en-US" sz="1500" b="1" dirty="0"/>
              <a:t>32% </a:t>
            </a:r>
            <a:r>
              <a:rPr lang="en-US" sz="1500" b="1" dirty="0" err="1"/>
              <a:t>i</a:t>
            </a:r>
            <a:r>
              <a:rPr lang="en-US" sz="1500" b="1" dirty="0"/>
              <a:t> 70% </a:t>
            </a:r>
            <a:r>
              <a:rPr lang="en-US" sz="1500" b="1" dirty="0" err="1"/>
              <a:t>domaćinstava</a:t>
            </a:r>
            <a:r>
              <a:rPr lang="en-US" sz="1500" dirty="0"/>
              <a:t> </a:t>
            </a:r>
            <a:r>
              <a:rPr lang="en-US" sz="1500" dirty="0" err="1"/>
              <a:t>koristi</a:t>
            </a:r>
            <a:r>
              <a:rPr lang="en-US" sz="1500" dirty="0"/>
              <a:t> </a:t>
            </a:r>
            <a:r>
              <a:rPr lang="en-US" sz="1500" dirty="0" err="1"/>
              <a:t>individualne</a:t>
            </a:r>
            <a:r>
              <a:rPr lang="en-US" sz="1500" dirty="0"/>
              <a:t> </a:t>
            </a:r>
            <a:r>
              <a:rPr lang="en-US" sz="1500" dirty="0" err="1"/>
              <a:t>sisteme</a:t>
            </a:r>
            <a:r>
              <a:rPr lang="en-US" sz="1500" dirty="0"/>
              <a:t> </a:t>
            </a:r>
            <a:r>
              <a:rPr lang="en-US" sz="1500" dirty="0" err="1"/>
              <a:t>grejanja</a:t>
            </a:r>
            <a:r>
              <a:rPr lang="en-US" sz="1500" dirty="0"/>
              <a:t>, </a:t>
            </a:r>
            <a:r>
              <a:rPr lang="en-US" sz="1500" dirty="0" err="1"/>
              <a:t>dok</a:t>
            </a:r>
            <a:r>
              <a:rPr lang="en-US" sz="1500" dirty="0"/>
              <a:t> se </a:t>
            </a:r>
            <a:r>
              <a:rPr lang="en-US" sz="1500" b="1" dirty="0"/>
              <a:t>25–67% </a:t>
            </a:r>
            <a:r>
              <a:rPr lang="en-US" sz="1500" b="1" dirty="0" err="1"/>
              <a:t>svih</a:t>
            </a:r>
            <a:r>
              <a:rPr lang="en-US" sz="1500" b="1" dirty="0"/>
              <a:t> </a:t>
            </a:r>
            <a:r>
              <a:rPr lang="en-US" sz="1500" b="1" dirty="0" err="1"/>
              <a:t>domaćinstava</a:t>
            </a:r>
            <a:r>
              <a:rPr lang="en-US" sz="1500" b="1" dirty="0"/>
              <a:t> </a:t>
            </a:r>
            <a:r>
              <a:rPr lang="en-US" sz="1500" b="1" dirty="0" err="1"/>
              <a:t>greje</a:t>
            </a:r>
            <a:r>
              <a:rPr lang="en-US" sz="1500" b="1" dirty="0"/>
              <a:t> </a:t>
            </a:r>
            <a:r>
              <a:rPr lang="en-US" sz="1500" b="1" dirty="0" err="1"/>
              <a:t>na</a:t>
            </a:r>
            <a:r>
              <a:rPr lang="en-US" sz="1500" b="1" dirty="0"/>
              <a:t> </a:t>
            </a:r>
            <a:r>
              <a:rPr lang="en-US" sz="1500" b="1" dirty="0" err="1"/>
              <a:t>drva</a:t>
            </a:r>
            <a:r>
              <a:rPr lang="en-US" sz="1500" dirty="0"/>
              <a:t>. </a:t>
            </a:r>
            <a:r>
              <a:rPr lang="en-US" sz="1500" dirty="0" err="1"/>
              <a:t>Najveće</a:t>
            </a:r>
            <a:r>
              <a:rPr lang="en-US" sz="1500" dirty="0"/>
              <a:t> </a:t>
            </a:r>
            <a:r>
              <a:rPr lang="en-US" sz="1500" dirty="0" err="1"/>
              <a:t>oslanjanje</a:t>
            </a:r>
            <a:r>
              <a:rPr lang="en-US" sz="1500" dirty="0"/>
              <a:t> </a:t>
            </a:r>
            <a:r>
              <a:rPr lang="en-US" sz="1500" dirty="0" err="1"/>
              <a:t>na</a:t>
            </a:r>
            <a:r>
              <a:rPr lang="en-US" sz="1500" dirty="0"/>
              <a:t> </a:t>
            </a:r>
            <a:r>
              <a:rPr lang="en-US" sz="1500" dirty="0" err="1"/>
              <a:t>drva</a:t>
            </a:r>
            <a:r>
              <a:rPr lang="en-US" sz="1500" dirty="0"/>
              <a:t> </a:t>
            </a:r>
            <a:r>
              <a:rPr lang="en-US" sz="1500" dirty="0" err="1"/>
              <a:t>prisutno</a:t>
            </a:r>
            <a:r>
              <a:rPr lang="en-US" sz="1500" dirty="0"/>
              <a:t> je u </a:t>
            </a:r>
            <a:r>
              <a:rPr lang="en-US" sz="1500" dirty="0" err="1"/>
              <a:t>Prijepolju</a:t>
            </a:r>
            <a:r>
              <a:rPr lang="en-US" sz="1500" dirty="0"/>
              <a:t> (67%), </a:t>
            </a:r>
            <a:r>
              <a:rPr lang="en-US" sz="1500" dirty="0" err="1"/>
              <a:t>Priboju</a:t>
            </a:r>
            <a:r>
              <a:rPr lang="en-US" sz="1500" dirty="0"/>
              <a:t> (56%) </a:t>
            </a:r>
            <a:r>
              <a:rPr lang="en-US" sz="1500" dirty="0" err="1"/>
              <a:t>i</a:t>
            </a:r>
            <a:r>
              <a:rPr lang="en-US" sz="1500" dirty="0"/>
              <a:t> </a:t>
            </a:r>
            <a:r>
              <a:rPr lang="en-US" sz="1500" dirty="0" err="1"/>
              <a:t>Novoj</a:t>
            </a:r>
            <a:r>
              <a:rPr lang="en-US" sz="1500" dirty="0"/>
              <a:t> </a:t>
            </a:r>
            <a:r>
              <a:rPr lang="en-US" sz="1500" dirty="0" err="1"/>
              <a:t>Varoši</a:t>
            </a:r>
            <a:r>
              <a:rPr lang="en-US" sz="1500" dirty="0"/>
              <a:t> (54%). </a:t>
            </a:r>
          </a:p>
          <a:p>
            <a:pPr>
              <a:lnSpc>
                <a:spcPct val="90000"/>
              </a:lnSpc>
            </a:pPr>
            <a:r>
              <a:rPr lang="en-US" sz="1500" dirty="0" err="1"/>
              <a:t>Istovremeno</a:t>
            </a:r>
            <a:r>
              <a:rPr lang="en-US" sz="1500" dirty="0"/>
              <a:t>, </a:t>
            </a:r>
            <a:r>
              <a:rPr lang="en-US" sz="1500" dirty="0" err="1"/>
              <a:t>između</a:t>
            </a:r>
            <a:r>
              <a:rPr lang="en-US" sz="1500" dirty="0"/>
              <a:t> </a:t>
            </a:r>
            <a:r>
              <a:rPr lang="en-US" sz="1500" b="1" dirty="0"/>
              <a:t>44% </a:t>
            </a:r>
            <a:r>
              <a:rPr lang="en-US" sz="1500" b="1" dirty="0" err="1"/>
              <a:t>i</a:t>
            </a:r>
            <a:r>
              <a:rPr lang="en-US" sz="1500" b="1" dirty="0"/>
              <a:t> 75% </a:t>
            </a:r>
            <a:r>
              <a:rPr lang="en-US" sz="1500" b="1" dirty="0" err="1"/>
              <a:t>stanovništva</a:t>
            </a:r>
            <a:r>
              <a:rPr lang="en-US" sz="1500" b="1" dirty="0"/>
              <a:t> </a:t>
            </a:r>
            <a:r>
              <a:rPr lang="en-US" sz="1500" b="1" dirty="0" err="1"/>
              <a:t>živi</a:t>
            </a:r>
            <a:r>
              <a:rPr lang="en-US" sz="1500" b="1" dirty="0"/>
              <a:t> u </a:t>
            </a:r>
            <a:r>
              <a:rPr lang="en-US" sz="1500" b="1" dirty="0" err="1"/>
              <a:t>ruralnim</a:t>
            </a:r>
            <a:r>
              <a:rPr lang="en-US" sz="1500" b="1" dirty="0"/>
              <a:t> </a:t>
            </a:r>
            <a:r>
              <a:rPr lang="en-US" sz="1500" b="1" dirty="0" err="1"/>
              <a:t>područjima</a:t>
            </a:r>
            <a:r>
              <a:rPr lang="en-US" sz="1500" dirty="0"/>
              <a:t>, </a:t>
            </a:r>
            <a:r>
              <a:rPr lang="en-US" sz="1500" dirty="0" err="1"/>
              <a:t>što</a:t>
            </a:r>
            <a:r>
              <a:rPr lang="en-US" sz="1500" dirty="0"/>
              <a:t> </a:t>
            </a:r>
            <a:r>
              <a:rPr lang="en-US" sz="1500" dirty="0" err="1"/>
              <a:t>povećava</a:t>
            </a:r>
            <a:r>
              <a:rPr lang="en-US" sz="1500" dirty="0"/>
              <a:t> </a:t>
            </a:r>
            <a:r>
              <a:rPr lang="en-US" sz="1500" dirty="0" err="1"/>
              <a:t>troškove</a:t>
            </a:r>
            <a:r>
              <a:rPr lang="en-US" sz="1500" dirty="0"/>
              <a:t> </a:t>
            </a:r>
            <a:r>
              <a:rPr lang="en-US" sz="1500" dirty="0" err="1"/>
              <a:t>mobilnosti</a:t>
            </a:r>
            <a:r>
              <a:rPr lang="en-US" sz="1500" dirty="0"/>
              <a:t> </a:t>
            </a:r>
            <a:r>
              <a:rPr lang="en-US" sz="1500" dirty="0" err="1"/>
              <a:t>i</a:t>
            </a:r>
            <a:r>
              <a:rPr lang="en-US" sz="1500" dirty="0"/>
              <a:t> </a:t>
            </a:r>
            <a:r>
              <a:rPr lang="en-US" sz="1500" dirty="0" err="1"/>
              <a:t>smanjuje</a:t>
            </a:r>
            <a:r>
              <a:rPr lang="en-US" sz="1500" dirty="0"/>
              <a:t> </a:t>
            </a:r>
            <a:r>
              <a:rPr lang="en-US" sz="1500" dirty="0" err="1"/>
              <a:t>dostupnost</a:t>
            </a:r>
            <a:r>
              <a:rPr lang="en-US" sz="1500" dirty="0"/>
              <a:t> </a:t>
            </a:r>
            <a:r>
              <a:rPr lang="en-US" sz="1500" dirty="0" err="1"/>
              <a:t>usluga</a:t>
            </a:r>
            <a:r>
              <a:rPr lang="en-US" sz="1500" dirty="0"/>
              <a:t>. </a:t>
            </a:r>
          </a:p>
          <a:p>
            <a:pPr>
              <a:lnSpc>
                <a:spcPct val="90000"/>
              </a:lnSpc>
            </a:pPr>
            <a:r>
              <a:rPr lang="en-US" sz="1500" dirty="0" err="1"/>
              <a:t>Energetsko</a:t>
            </a:r>
            <a:r>
              <a:rPr lang="en-US" sz="1500" dirty="0"/>
              <a:t> </a:t>
            </a:r>
            <a:r>
              <a:rPr lang="en-US" sz="1500" dirty="0" err="1"/>
              <a:t>siromaštvo</a:t>
            </a:r>
            <a:r>
              <a:rPr lang="en-US" sz="1500" dirty="0"/>
              <a:t> u </a:t>
            </a:r>
            <a:r>
              <a:rPr lang="en-US" sz="1500" dirty="0" err="1"/>
              <a:t>regionu</a:t>
            </a:r>
            <a:r>
              <a:rPr lang="en-US" sz="1500" dirty="0"/>
              <a:t> </a:t>
            </a:r>
            <a:r>
              <a:rPr lang="en-US" sz="1500" dirty="0" err="1"/>
              <a:t>nije</a:t>
            </a:r>
            <a:r>
              <a:rPr lang="en-US" sz="1500" dirty="0"/>
              <a:t> </a:t>
            </a:r>
            <a:r>
              <a:rPr lang="en-US" sz="1500" dirty="0" err="1"/>
              <a:t>dominantno</a:t>
            </a:r>
            <a:r>
              <a:rPr lang="en-US" sz="1500" dirty="0"/>
              <a:t> </a:t>
            </a:r>
            <a:r>
              <a:rPr lang="en-US" sz="1500" dirty="0" err="1"/>
              <a:t>posledica</a:t>
            </a:r>
            <a:r>
              <a:rPr lang="en-US" sz="1500" dirty="0"/>
              <a:t> </a:t>
            </a:r>
            <a:r>
              <a:rPr lang="en-US" sz="1500" dirty="0" err="1"/>
              <a:t>nedostatka</a:t>
            </a:r>
            <a:r>
              <a:rPr lang="en-US" sz="1500" dirty="0"/>
              <a:t> </a:t>
            </a:r>
            <a:r>
              <a:rPr lang="en-US" sz="1500" dirty="0" err="1"/>
              <a:t>pristupa</a:t>
            </a:r>
            <a:r>
              <a:rPr lang="en-US" sz="1500" dirty="0"/>
              <a:t> </a:t>
            </a:r>
            <a:r>
              <a:rPr lang="en-US" sz="1500" dirty="0" err="1"/>
              <a:t>energiji</a:t>
            </a:r>
            <a:r>
              <a:rPr lang="en-US" sz="1500" dirty="0"/>
              <a:t>, </a:t>
            </a:r>
            <a:r>
              <a:rPr lang="en-US" sz="1500" dirty="0" err="1"/>
              <a:t>već</a:t>
            </a:r>
            <a:r>
              <a:rPr lang="en-US" sz="1500" dirty="0"/>
              <a:t> </a:t>
            </a:r>
            <a:r>
              <a:rPr lang="en-US" sz="1500" dirty="0" err="1"/>
              <a:t>kombinacije</a:t>
            </a:r>
            <a:r>
              <a:rPr lang="en-US" sz="1500" dirty="0"/>
              <a:t> </a:t>
            </a:r>
            <a:r>
              <a:rPr lang="en-US" sz="1500" dirty="0" err="1"/>
              <a:t>starog</a:t>
            </a:r>
            <a:r>
              <a:rPr lang="en-US" sz="1500" dirty="0"/>
              <a:t> </a:t>
            </a:r>
            <a:r>
              <a:rPr lang="en-US" sz="1500" dirty="0" err="1"/>
              <a:t>stambenog</a:t>
            </a:r>
            <a:r>
              <a:rPr lang="en-US" sz="1500" dirty="0"/>
              <a:t> </a:t>
            </a:r>
            <a:r>
              <a:rPr lang="en-US" sz="1500" dirty="0" err="1"/>
              <a:t>fonda</a:t>
            </a:r>
            <a:r>
              <a:rPr lang="en-US" sz="1500" dirty="0"/>
              <a:t>, </a:t>
            </a:r>
            <a:r>
              <a:rPr lang="en-US" sz="1500" dirty="0" err="1"/>
              <a:t>neefikasnih</a:t>
            </a:r>
            <a:r>
              <a:rPr lang="en-US" sz="1500" dirty="0"/>
              <a:t> </a:t>
            </a:r>
            <a:r>
              <a:rPr lang="en-US" sz="1500" dirty="0" err="1"/>
              <a:t>sistema</a:t>
            </a:r>
            <a:r>
              <a:rPr lang="en-US" sz="1500" dirty="0"/>
              <a:t> </a:t>
            </a:r>
            <a:r>
              <a:rPr lang="en-US" sz="1500" dirty="0" err="1"/>
              <a:t>grejanja</a:t>
            </a:r>
            <a:r>
              <a:rPr lang="en-US" sz="1500" dirty="0"/>
              <a:t> </a:t>
            </a:r>
            <a:r>
              <a:rPr lang="en-US" sz="1500" dirty="0" err="1"/>
              <a:t>i</a:t>
            </a:r>
            <a:r>
              <a:rPr lang="en-US" sz="1500" dirty="0"/>
              <a:t> </a:t>
            </a:r>
            <a:r>
              <a:rPr lang="en-US" sz="1500" dirty="0" err="1"/>
              <a:t>ruralne</a:t>
            </a:r>
            <a:r>
              <a:rPr lang="en-US" sz="1500" dirty="0"/>
              <a:t> </a:t>
            </a:r>
            <a:r>
              <a:rPr lang="en-US" sz="1500" dirty="0" err="1"/>
              <a:t>rasutosti</a:t>
            </a:r>
            <a:r>
              <a:rPr lang="en-US" sz="1500" dirty="0"/>
              <a:t> </a:t>
            </a:r>
            <a:r>
              <a:rPr lang="en-US" sz="1500" dirty="0" err="1"/>
              <a:t>stanovništva</a:t>
            </a:r>
            <a:r>
              <a:rPr lang="en-US" sz="1500" dirty="0"/>
              <a:t>.</a:t>
            </a:r>
          </a:p>
        </p:txBody>
      </p:sp>
      <p:pic>
        <p:nvPicPr>
          <p:cNvPr id="9" name="Picture 8" descr="Ending energy poverty in South Africa: the key to a just energy ...">
            <a:extLst>
              <a:ext uri="{FF2B5EF4-FFF2-40B4-BE49-F238E27FC236}">
                <a16:creationId xmlns:a16="http://schemas.microsoft.com/office/drawing/2014/main" id="{990F296D-81DD-E8AC-3451-B281611A15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3246" r="11539"/>
          <a:stretch>
            <a:fillRect/>
          </a:stretch>
        </p:blipFill>
        <p:spPr>
          <a:xfrm>
            <a:off x="6198830" y="639097"/>
            <a:ext cx="5447070" cy="5250425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744662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9770057-550A-4957-AACA-B42922A7A3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34FFFC4-5679-499A-8D35-EDDE26630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4654296" cy="6856214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293D1AF-D732-41A0-8FFB-379DCF6C3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893"/>
          <a:stretch/>
        </p:blipFill>
        <p:spPr>
          <a:xfrm>
            <a:off x="0" y="0"/>
            <a:ext cx="4644770" cy="68562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4942550-F410-33B3-B939-3A9ABE8CC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43466"/>
            <a:ext cx="3351530" cy="4995333"/>
          </a:xfrm>
        </p:spPr>
        <p:txBody>
          <a:bodyPr>
            <a:normAutofit/>
          </a:bodyPr>
          <a:lstStyle/>
          <a:p>
            <a:r>
              <a:rPr lang="en-US" cap="none" dirty="0" err="1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Energetsko</a:t>
            </a:r>
            <a:r>
              <a:rPr lang="en-US" cap="none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siromaštvo</a:t>
            </a:r>
            <a:endParaRPr lang="en-US" dirty="0">
              <a:solidFill>
                <a:srgbClr val="FFFFFF"/>
              </a:solidFill>
            </a:endParaRPr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BF7724F1-4B44-4E0A-9B7D-370097EA2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1120" y="-2"/>
            <a:ext cx="7537705" cy="68562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627027D-999A-5D4B-A6B1-09C997E106A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2814307"/>
              </p:ext>
            </p:extLst>
          </p:nvPr>
        </p:nvGraphicFramePr>
        <p:xfrm>
          <a:off x="4984376" y="394447"/>
          <a:ext cx="6521823" cy="61497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0070271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336B79D2-F4BA-4899-BA25-8304487809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1375D69-051B-4FE1-9777-FDED16461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C716C45A-0274-4DA9-B3A0-39DE61A77F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FDDBA2-332B-A8A6-831E-309FF449B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457" y="531278"/>
            <a:ext cx="3211517" cy="5292579"/>
          </a:xfrm>
        </p:spPr>
        <p:txBody>
          <a:bodyPr>
            <a:normAutofit/>
          </a:bodyPr>
          <a:lstStyle/>
          <a:p>
            <a:r>
              <a:rPr lang="en-US" cap="none" dirty="0" err="1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Energetsko</a:t>
            </a:r>
            <a:r>
              <a:rPr lang="en-US" cap="none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siromaštvo</a:t>
            </a:r>
            <a:r>
              <a:rPr lang="en-US" cap="none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cap="none" dirty="0" err="1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udeo</a:t>
            </a:r>
            <a:r>
              <a:rPr lang="en-US" cap="none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energetski</a:t>
            </a:r>
            <a:r>
              <a:rPr lang="en-US" cap="none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ugroženih</a:t>
            </a:r>
            <a:r>
              <a:rPr lang="en-US" cap="none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kupaca</a:t>
            </a:r>
            <a:endParaRPr lang="en-US" dirty="0">
              <a:solidFill>
                <a:srgbClr val="FFFFFF"/>
              </a:solidFill>
            </a:endParaRPr>
          </a:p>
        </p:txBody>
      </p:sp>
      <p:sp useBgFill="1">
        <p:nvSpPr>
          <p:cNvPr id="29" name="Freeform: Shape 28">
            <a:extLst>
              <a:ext uri="{FF2B5EF4-FFF2-40B4-BE49-F238E27FC236}">
                <a16:creationId xmlns:a16="http://schemas.microsoft.com/office/drawing/2014/main" id="{26C43BA1-F91D-413B-9D47-D0B3B1788F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4422108" y="0"/>
            <a:ext cx="7769892" cy="6858000"/>
          </a:xfrm>
          <a:custGeom>
            <a:avLst/>
            <a:gdLst>
              <a:gd name="connsiteX0" fmla="*/ 1779516 w 7769892"/>
              <a:gd name="connsiteY0" fmla="*/ 0 h 6837536"/>
              <a:gd name="connsiteX1" fmla="*/ 6454848 w 7769892"/>
              <a:gd name="connsiteY1" fmla="*/ 0 h 6837536"/>
              <a:gd name="connsiteX2" fmla="*/ 6511730 w 7769892"/>
              <a:gd name="connsiteY2" fmla="*/ 37905 h 6837536"/>
              <a:gd name="connsiteX3" fmla="*/ 7769892 w 7769892"/>
              <a:gd name="connsiteY3" fmla="*/ 1486041 h 6837536"/>
              <a:gd name="connsiteX4" fmla="*/ 7769892 w 7769892"/>
              <a:gd name="connsiteY4" fmla="*/ 5281056 h 6837536"/>
              <a:gd name="connsiteX5" fmla="*/ 6353475 w 7769892"/>
              <a:gd name="connsiteY5" fmla="*/ 6837536 h 6837536"/>
              <a:gd name="connsiteX6" fmla="*/ 1882727 w 7769892"/>
              <a:gd name="connsiteY6" fmla="*/ 6837536 h 6837536"/>
              <a:gd name="connsiteX7" fmla="*/ 0 w 7769892"/>
              <a:gd name="connsiteY7" fmla="*/ 3386463 h 6837536"/>
              <a:gd name="connsiteX8" fmla="*/ 1655292 w 7769892"/>
              <a:gd name="connsiteY8" fmla="*/ 88307 h 6837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69892" h="6837536">
                <a:moveTo>
                  <a:pt x="1779516" y="0"/>
                </a:moveTo>
                <a:lnTo>
                  <a:pt x="6454848" y="0"/>
                </a:lnTo>
                <a:lnTo>
                  <a:pt x="6511730" y="37905"/>
                </a:lnTo>
                <a:cubicBezTo>
                  <a:pt x="7036410" y="413592"/>
                  <a:pt x="7468976" y="909648"/>
                  <a:pt x="7769892" y="1486041"/>
                </a:cubicBezTo>
                <a:cubicBezTo>
                  <a:pt x="7769892" y="1486041"/>
                  <a:pt x="7769892" y="1486041"/>
                  <a:pt x="7769892" y="5281056"/>
                </a:cubicBezTo>
                <a:cubicBezTo>
                  <a:pt x="7437646" y="5916473"/>
                  <a:pt x="6953850" y="6452788"/>
                  <a:pt x="6353475" y="6837536"/>
                </a:cubicBezTo>
                <a:cubicBezTo>
                  <a:pt x="6353475" y="6837536"/>
                  <a:pt x="6353475" y="6837536"/>
                  <a:pt x="1882727" y="6837536"/>
                </a:cubicBezTo>
                <a:cubicBezTo>
                  <a:pt x="751925" y="6103017"/>
                  <a:pt x="0" y="4832183"/>
                  <a:pt x="0" y="3386463"/>
                </a:cubicBezTo>
                <a:cubicBezTo>
                  <a:pt x="0" y="2036566"/>
                  <a:pt x="651406" y="838748"/>
                  <a:pt x="1655292" y="88307"/>
                </a:cubicBezTo>
                <a:close/>
              </a:path>
            </a:pathLst>
          </a:custGeom>
          <a:ln w="50800" cap="sq" cmpd="dbl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rtlCol="0" anchor="t">
            <a:no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graphicFrame>
        <p:nvGraphicFramePr>
          <p:cNvPr id="20" name="Content Placeholder 10">
            <a:extLst>
              <a:ext uri="{FF2B5EF4-FFF2-40B4-BE49-F238E27FC236}">
                <a16:creationId xmlns:a16="http://schemas.microsoft.com/office/drawing/2014/main" id="{C0809630-8BD7-E043-88CD-E8867808503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9643146"/>
              </p:ext>
            </p:extLst>
          </p:nvPr>
        </p:nvGraphicFramePr>
        <p:xfrm>
          <a:off x="5617029" y="793820"/>
          <a:ext cx="5741534" cy="51709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544787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17B3A-5106-339A-187E-612F622E3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err="1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Pregled</a:t>
            </a:r>
            <a:r>
              <a:rPr lang="en-US" cap="none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dosadašnjih</a:t>
            </a:r>
            <a:r>
              <a:rPr lang="en-US" cap="none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javnih</a:t>
            </a:r>
            <a:r>
              <a:rPr lang="en-US" cap="none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politika</a:t>
            </a:r>
            <a:endParaRPr lang="en-US" cap="none" dirty="0">
              <a:ln w="0"/>
              <a:solidFill>
                <a:srgbClr val="FFFFF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 descr="Artificial Intelligence with solid fill">
            <a:extLst>
              <a:ext uri="{FF2B5EF4-FFF2-40B4-BE49-F238E27FC236}">
                <a16:creationId xmlns:a16="http://schemas.microsoft.com/office/drawing/2014/main" id="{3D59ACCF-D5F3-52EB-61CF-FBB04B04D8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39692" y="2832100"/>
            <a:ext cx="2277534" cy="2277534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E3E7DFF-6481-ADA1-D4ED-B45A4EA95388}"/>
              </a:ext>
            </a:extLst>
          </p:cNvPr>
          <p:cNvSpPr txBox="1"/>
          <p:nvPr/>
        </p:nvSpPr>
        <p:spPr>
          <a:xfrm>
            <a:off x="537882" y="2832100"/>
            <a:ext cx="75715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Pregled</a:t>
            </a:r>
            <a:r>
              <a:rPr lang="en-US" sz="2400" dirty="0"/>
              <a:t> </a:t>
            </a:r>
            <a:r>
              <a:rPr lang="en-US" sz="2400" dirty="0" err="1"/>
              <a:t>zvaničnih</a:t>
            </a:r>
            <a:r>
              <a:rPr lang="en-US" sz="2400" dirty="0"/>
              <a:t> </a:t>
            </a:r>
            <a:r>
              <a:rPr lang="en-US" sz="2400" dirty="0" err="1"/>
              <a:t>dokumenata</a:t>
            </a:r>
            <a:r>
              <a:rPr lang="en-US" sz="2400" dirty="0"/>
              <a:t> JLS (</a:t>
            </a:r>
            <a:r>
              <a:rPr lang="en-US" sz="2400" dirty="0" err="1"/>
              <a:t>Planovi</a:t>
            </a:r>
            <a:r>
              <a:rPr lang="en-US" sz="2400" dirty="0"/>
              <a:t> </a:t>
            </a:r>
            <a:r>
              <a:rPr lang="en-US" sz="2400" dirty="0" err="1"/>
              <a:t>razvoja</a:t>
            </a:r>
            <a:r>
              <a:rPr lang="en-US" sz="2400" dirty="0"/>
              <a:t>, program EE JLS….) </a:t>
            </a:r>
            <a:r>
              <a:rPr lang="en-US" sz="2400" dirty="0" err="1"/>
              <a:t>kako</a:t>
            </a:r>
            <a:r>
              <a:rPr lang="en-US" sz="2400" dirty="0"/>
              <a:t> bi se </a:t>
            </a:r>
            <a:r>
              <a:rPr lang="en-US" sz="2400" dirty="0" err="1"/>
              <a:t>identifikovali</a:t>
            </a:r>
            <a:r>
              <a:rPr lang="en-US" sz="2400" dirty="0"/>
              <a:t> mere I </a:t>
            </a:r>
            <a:r>
              <a:rPr lang="en-US" sz="2400" dirty="0" err="1"/>
              <a:t>ciljeve</a:t>
            </a:r>
            <a:r>
              <a:rPr lang="en-US" sz="2400" dirty="0"/>
              <a:t>, </a:t>
            </a:r>
            <a:r>
              <a:rPr lang="en-US" sz="2400" dirty="0" err="1"/>
              <a:t>koje</a:t>
            </a:r>
            <a:r>
              <a:rPr lang="en-US" sz="2400" dirty="0"/>
              <a:t> </a:t>
            </a:r>
            <a:r>
              <a:rPr lang="en-US" sz="2400" dirty="0" err="1"/>
              <a:t>su</a:t>
            </a:r>
            <a:r>
              <a:rPr lang="en-US" sz="2400" dirty="0"/>
              <a:t> do </a:t>
            </a:r>
            <a:r>
              <a:rPr lang="en-US" sz="2400" dirty="0" err="1"/>
              <a:t>sada</a:t>
            </a:r>
            <a:r>
              <a:rPr lang="en-US" sz="2400" dirty="0"/>
              <a:t> JLS </a:t>
            </a:r>
            <a:r>
              <a:rPr lang="en-US" sz="2400" dirty="0" err="1"/>
              <a:t>postavile</a:t>
            </a:r>
            <a:r>
              <a:rPr lang="en-US" sz="2400" dirty="0"/>
              <a:t> </a:t>
            </a:r>
            <a:r>
              <a:rPr lang="en-US" sz="2400" dirty="0" err="1"/>
              <a:t>ili</a:t>
            </a:r>
            <a:r>
              <a:rPr lang="en-US" sz="2400" dirty="0"/>
              <a:t> </a:t>
            </a:r>
            <a:r>
              <a:rPr lang="en-US" sz="2400" dirty="0" err="1"/>
              <a:t>sprovele</a:t>
            </a:r>
            <a:r>
              <a:rPr lang="en-US" sz="2400" dirty="0"/>
              <a:t> </a:t>
            </a:r>
            <a:r>
              <a:rPr lang="en-US" sz="2400" dirty="0" err="1"/>
              <a:t>kako</a:t>
            </a:r>
            <a:r>
              <a:rPr lang="en-US" sz="2400" dirty="0"/>
              <a:t> bi </a:t>
            </a:r>
            <a:r>
              <a:rPr lang="en-US" sz="2400" dirty="0" err="1"/>
              <a:t>adresirali</a:t>
            </a:r>
            <a:r>
              <a:rPr lang="en-US" sz="2400" dirty="0"/>
              <a:t> </a:t>
            </a:r>
            <a:r>
              <a:rPr lang="en-US" sz="2400" dirty="0" err="1"/>
              <a:t>ove</a:t>
            </a:r>
            <a:r>
              <a:rPr lang="en-US" sz="2400" dirty="0"/>
              <a:t> </a:t>
            </a:r>
            <a:r>
              <a:rPr lang="en-US" sz="2400" dirty="0" err="1"/>
              <a:t>probleme</a:t>
            </a:r>
            <a:r>
              <a:rPr lang="en-US" sz="2400" dirty="0"/>
              <a:t> Kojima se </a:t>
            </a:r>
            <a:r>
              <a:rPr lang="en-US" sz="2400" dirty="0" err="1"/>
              <a:t>bavi</a:t>
            </a:r>
            <a:r>
              <a:rPr lang="en-US" sz="2400" dirty="0"/>
              <a:t> I SECAP</a:t>
            </a:r>
          </a:p>
        </p:txBody>
      </p:sp>
    </p:spTree>
    <p:extLst>
      <p:ext uri="{BB962C8B-B14F-4D97-AF65-F5344CB8AC3E}">
        <p14:creationId xmlns:p14="http://schemas.microsoft.com/office/powerpoint/2010/main" val="41911159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7FAE22-5B4C-E473-BD4C-B758AC27E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nector 2">
            <a:extLst>
              <a:ext uri="{FF2B5EF4-FFF2-40B4-BE49-F238E27FC236}">
                <a16:creationId xmlns:a16="http://schemas.microsoft.com/office/drawing/2014/main" id="{BFB3E986-47BE-0D95-E1A3-13E2C36604F8}"/>
              </a:ext>
            </a:extLst>
          </p:cNvPr>
          <p:cNvSpPr/>
          <p:nvPr/>
        </p:nvSpPr>
        <p:spPr>
          <a:xfrm>
            <a:off x="2744016" y="-2101690"/>
            <a:ext cx="12295982" cy="11586410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889599-E4AC-0074-DAA1-5ADCD2868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43466"/>
            <a:ext cx="2590799" cy="4995333"/>
          </a:xfrm>
        </p:spPr>
        <p:txBody>
          <a:bodyPr>
            <a:normAutofit/>
          </a:bodyPr>
          <a:lstStyle/>
          <a:p>
            <a:r>
              <a:rPr lang="en-US" cap="none" dirty="0" err="1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Vizija</a:t>
            </a:r>
            <a:endParaRPr lang="en-US" cap="none" dirty="0">
              <a:ln w="0"/>
              <a:solidFill>
                <a:srgbClr val="FFFFF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78A54E3-E8C8-C781-E08E-F22F3F7BE9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3962401" y="4083049"/>
            <a:ext cx="6344586" cy="3111500"/>
          </a:xfrm>
          <a:prstGeom prst="rect">
            <a:avLst/>
          </a:prstGeom>
        </p:spPr>
      </p:pic>
      <p:pic>
        <p:nvPicPr>
          <p:cNvPr id="13" name="Graphic 12" descr="Thought bubble outline">
            <a:extLst>
              <a:ext uri="{FF2B5EF4-FFF2-40B4-BE49-F238E27FC236}">
                <a16:creationId xmlns:a16="http://schemas.microsoft.com/office/drawing/2014/main" id="{F0453CEF-5BA3-8A01-C6F5-B13728457D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50211" y="-179171"/>
            <a:ext cx="1998281" cy="199828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076230B-83D8-C98D-5FA3-09DB4B545468}"/>
              </a:ext>
            </a:extLst>
          </p:cNvPr>
          <p:cNvSpPr txBox="1"/>
          <p:nvPr/>
        </p:nvSpPr>
        <p:spPr>
          <a:xfrm>
            <a:off x="7072313" y="271463"/>
            <a:ext cx="101855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Šta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bismo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želeli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da se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promeni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u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narednih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5–10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godina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?</a:t>
            </a:r>
            <a:endParaRPr lang="en-US" sz="1000" b="1" dirty="0">
              <a:latin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19" name="Graphic 18" descr="Thought bubble outline">
            <a:extLst>
              <a:ext uri="{FF2B5EF4-FFF2-40B4-BE49-F238E27FC236}">
                <a16:creationId xmlns:a16="http://schemas.microsoft.com/office/drawing/2014/main" id="{878175F3-5599-6156-FE04-AC17E7CE53F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51355" y="1416399"/>
            <a:ext cx="1998281" cy="199828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1EEB602-DA2A-BE70-33E8-061531A8B077}"/>
              </a:ext>
            </a:extLst>
          </p:cNvPr>
          <p:cNvSpPr txBox="1"/>
          <p:nvPr/>
        </p:nvSpPr>
        <p:spPr>
          <a:xfrm>
            <a:off x="7873457" y="1867033"/>
            <a:ext cx="101855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1000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 </a:t>
            </a:r>
            <a:r>
              <a:rPr lang="en-US" sz="1000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šta</a:t>
            </a:r>
            <a:r>
              <a:rPr lang="en-US" sz="1000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mi </a:t>
            </a:r>
            <a:r>
              <a:rPr lang="en-US" sz="1000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kao</a:t>
            </a:r>
            <a:r>
              <a:rPr lang="en-US" sz="1000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000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opština</a:t>
            </a:r>
            <a:r>
              <a:rPr lang="en-US" sz="1000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000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realno</a:t>
            </a:r>
            <a:r>
              <a:rPr lang="en-US" sz="1000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000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možemo</a:t>
            </a:r>
            <a:r>
              <a:rPr lang="en-US" sz="1000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da </a:t>
            </a:r>
            <a:r>
              <a:rPr lang="en-US" sz="1000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utičemo</a:t>
            </a:r>
            <a:r>
              <a:rPr lang="en-US" sz="1000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?</a:t>
            </a:r>
            <a:endParaRPr lang="en-US" sz="1200" dirty="0">
              <a:latin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23" name="Graphic 22" descr="Thought bubble outline">
            <a:extLst>
              <a:ext uri="{FF2B5EF4-FFF2-40B4-BE49-F238E27FC236}">
                <a16:creationId xmlns:a16="http://schemas.microsoft.com/office/drawing/2014/main" id="{C5101144-7109-F90F-3D24-E56A81AAD4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03168" y="2463462"/>
            <a:ext cx="1998281" cy="1998281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EFBDF01D-BC6A-2D5D-BF3D-CCC380C4AFD2}"/>
              </a:ext>
            </a:extLst>
          </p:cNvPr>
          <p:cNvSpPr txBox="1"/>
          <p:nvPr/>
        </p:nvSpPr>
        <p:spPr>
          <a:xfrm>
            <a:off x="9393033" y="2967908"/>
            <a:ext cx="10185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1000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Ako </a:t>
            </a:r>
            <a:r>
              <a:rPr lang="en-US" sz="1000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krenemo</a:t>
            </a:r>
            <a:r>
              <a:rPr lang="en-US" sz="1000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od </a:t>
            </a:r>
            <a:r>
              <a:rPr lang="en-US" sz="1000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jedne</a:t>
            </a:r>
            <a:r>
              <a:rPr lang="en-US" sz="1000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000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stvari</a:t>
            </a:r>
            <a:r>
              <a:rPr lang="en-US" sz="1000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– </a:t>
            </a:r>
            <a:r>
              <a:rPr lang="en-US" sz="1000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šta</a:t>
            </a:r>
            <a:r>
              <a:rPr lang="en-US" sz="1000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bi to </a:t>
            </a:r>
            <a:r>
              <a:rPr lang="en-US" sz="1000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bilo</a:t>
            </a:r>
            <a:r>
              <a:rPr lang="en-US" sz="1000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?</a:t>
            </a:r>
            <a:endParaRPr lang="en-US" sz="1200" dirty="0">
              <a:latin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25" name="Graphic 24" descr="Thought bubble outline">
            <a:extLst>
              <a:ext uri="{FF2B5EF4-FFF2-40B4-BE49-F238E27FC236}">
                <a16:creationId xmlns:a16="http://schemas.microsoft.com/office/drawing/2014/main" id="{BD074773-D223-41D6-D919-24659D06D7F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8652" y="3213479"/>
            <a:ext cx="1998281" cy="1998281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34D7EE24-93D6-E70B-A9E4-D4D29B0D44B3}"/>
              </a:ext>
            </a:extLst>
          </p:cNvPr>
          <p:cNvSpPr txBox="1"/>
          <p:nvPr/>
        </p:nvSpPr>
        <p:spPr>
          <a:xfrm>
            <a:off x="10991325" y="3691515"/>
            <a:ext cx="101855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1000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Ko </a:t>
            </a:r>
            <a:r>
              <a:rPr lang="en-US" sz="1000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treba</a:t>
            </a:r>
            <a:r>
              <a:rPr lang="en-US" sz="1000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da </a:t>
            </a:r>
            <a:r>
              <a:rPr lang="en-US" sz="1000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vodi</a:t>
            </a:r>
            <a:r>
              <a:rPr lang="en-US" sz="1000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000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ovu</a:t>
            </a:r>
            <a:r>
              <a:rPr lang="en-US" sz="1000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000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temu</a:t>
            </a:r>
            <a:r>
              <a:rPr lang="en-US" sz="1000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?</a:t>
            </a:r>
            <a:endParaRPr lang="en-US" sz="1200" dirty="0">
              <a:latin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4537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6A3378-91A1-88CA-73AE-D10CB324A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nector 2">
            <a:extLst>
              <a:ext uri="{FF2B5EF4-FFF2-40B4-BE49-F238E27FC236}">
                <a16:creationId xmlns:a16="http://schemas.microsoft.com/office/drawing/2014/main" id="{BC932433-9DC9-E747-5682-D4C9D5BAF77C}"/>
              </a:ext>
            </a:extLst>
          </p:cNvPr>
          <p:cNvSpPr/>
          <p:nvPr/>
        </p:nvSpPr>
        <p:spPr>
          <a:xfrm>
            <a:off x="2767411" y="-2101690"/>
            <a:ext cx="12295982" cy="11586410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34F58F-DE96-09E7-BB8E-B76DC4606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43466"/>
            <a:ext cx="2590799" cy="4995333"/>
          </a:xfrm>
        </p:spPr>
        <p:txBody>
          <a:bodyPr>
            <a:normAutofit/>
          </a:bodyPr>
          <a:lstStyle/>
          <a:p>
            <a:r>
              <a:rPr lang="en-US" cap="none" dirty="0" err="1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Vizija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961AA34-9571-071F-83D4-25CE4E8947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3962401" y="4083049"/>
            <a:ext cx="6344586" cy="3111500"/>
          </a:xfrm>
          <a:prstGeom prst="rect">
            <a:avLst/>
          </a:prstGeom>
        </p:spPr>
      </p:pic>
      <p:pic>
        <p:nvPicPr>
          <p:cNvPr id="13" name="Graphic 12" descr="Thought bubble outline">
            <a:extLst>
              <a:ext uri="{FF2B5EF4-FFF2-40B4-BE49-F238E27FC236}">
                <a16:creationId xmlns:a16="http://schemas.microsoft.com/office/drawing/2014/main" id="{FAB461F7-1A58-0D32-F3DF-676F27C67FF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17116" y="2344322"/>
            <a:ext cx="3294478" cy="329447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A45B6AC-F74B-C970-B8FC-876834CF9D40}"/>
              </a:ext>
            </a:extLst>
          </p:cNvPr>
          <p:cNvSpPr txBox="1"/>
          <p:nvPr/>
        </p:nvSpPr>
        <p:spPr>
          <a:xfrm>
            <a:off x="7594208" y="3053116"/>
            <a:ext cx="168642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Šta</a:t>
            </a:r>
            <a:r>
              <a:rPr lang="en-US" sz="16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6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bismo</a:t>
            </a:r>
            <a:r>
              <a:rPr lang="en-US" sz="16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6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želeli</a:t>
            </a:r>
            <a:r>
              <a:rPr lang="en-US" sz="16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da se </a:t>
            </a:r>
            <a:r>
              <a:rPr lang="en-US" sz="16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promeni</a:t>
            </a:r>
            <a:r>
              <a:rPr lang="en-US" sz="16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u </a:t>
            </a:r>
            <a:r>
              <a:rPr lang="en-US" sz="16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narednih</a:t>
            </a:r>
            <a:r>
              <a:rPr lang="en-US" sz="16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5–10 </a:t>
            </a:r>
            <a:r>
              <a:rPr lang="en-US" sz="16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godina</a:t>
            </a:r>
            <a:r>
              <a:rPr lang="en-US" sz="16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?</a:t>
            </a:r>
            <a:endParaRPr lang="en-US" sz="1600" b="1" dirty="0">
              <a:latin typeface="Arial" panose="020B0604020202020204" pitchFamily="34" charset="0"/>
            </a:endParaRPr>
          </a:p>
          <a:p>
            <a:endParaRPr lang="en-US" sz="4000" dirty="0"/>
          </a:p>
        </p:txBody>
      </p:sp>
      <p:pic>
        <p:nvPicPr>
          <p:cNvPr id="19" name="Graphic 18" descr="Thought bubble outline">
            <a:extLst>
              <a:ext uri="{FF2B5EF4-FFF2-40B4-BE49-F238E27FC236}">
                <a16:creationId xmlns:a16="http://schemas.microsoft.com/office/drawing/2014/main" id="{A49F2006-AE5D-0057-DD12-D33A062225F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60877" y="651215"/>
            <a:ext cx="1998281" cy="199828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9F9E164-6FA5-1964-E0D4-9D9A885BCD3C}"/>
              </a:ext>
            </a:extLst>
          </p:cNvPr>
          <p:cNvSpPr txBox="1"/>
          <p:nvPr/>
        </p:nvSpPr>
        <p:spPr>
          <a:xfrm>
            <a:off x="6682979" y="1101849"/>
            <a:ext cx="101855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šta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mi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kao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opština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realno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možemo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da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utičemo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?</a:t>
            </a:r>
            <a:endParaRPr lang="en-US" sz="1200" b="1" dirty="0">
              <a:latin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23" name="Graphic 22" descr="Thought bubble outline">
            <a:extLst>
              <a:ext uri="{FF2B5EF4-FFF2-40B4-BE49-F238E27FC236}">
                <a16:creationId xmlns:a16="http://schemas.microsoft.com/office/drawing/2014/main" id="{53A84822-4A9B-E7D3-9552-084EDA0F175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57103" y="923308"/>
            <a:ext cx="1998281" cy="1998281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59DC0D7A-5EDB-3BC2-0035-9DC3D8FD5673}"/>
              </a:ext>
            </a:extLst>
          </p:cNvPr>
          <p:cNvSpPr txBox="1"/>
          <p:nvPr/>
        </p:nvSpPr>
        <p:spPr>
          <a:xfrm>
            <a:off x="9946968" y="1427754"/>
            <a:ext cx="10185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Ako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krenemo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od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jedne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stvari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–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šta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bi to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bilo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?</a:t>
            </a:r>
            <a:endParaRPr lang="en-US" sz="1200" b="1" dirty="0">
              <a:latin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25" name="Graphic 24" descr="Thought bubble outline">
            <a:extLst>
              <a:ext uri="{FF2B5EF4-FFF2-40B4-BE49-F238E27FC236}">
                <a16:creationId xmlns:a16="http://schemas.microsoft.com/office/drawing/2014/main" id="{02D614D1-52E8-E4D5-1734-B0FBF00D1F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8652" y="3213479"/>
            <a:ext cx="1998281" cy="1998281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D85FF517-1BB9-691B-62FB-447CE64634B7}"/>
              </a:ext>
            </a:extLst>
          </p:cNvPr>
          <p:cNvSpPr txBox="1"/>
          <p:nvPr/>
        </p:nvSpPr>
        <p:spPr>
          <a:xfrm>
            <a:off x="10991325" y="3691515"/>
            <a:ext cx="101855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Ko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treba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da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vodi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ovu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temu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?</a:t>
            </a:r>
            <a:endParaRPr lang="en-US" sz="1200" b="1" dirty="0">
              <a:latin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7283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4BE8C-6878-C282-8CCA-D0A2A6F17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nector 2">
            <a:extLst>
              <a:ext uri="{FF2B5EF4-FFF2-40B4-BE49-F238E27FC236}">
                <a16:creationId xmlns:a16="http://schemas.microsoft.com/office/drawing/2014/main" id="{A89C2C6B-919C-F46B-C836-FE0C4ABCF6A8}"/>
              </a:ext>
            </a:extLst>
          </p:cNvPr>
          <p:cNvSpPr/>
          <p:nvPr/>
        </p:nvSpPr>
        <p:spPr>
          <a:xfrm>
            <a:off x="2767411" y="-2101690"/>
            <a:ext cx="12295982" cy="11586410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462260-DD05-F564-3099-FF1B09BED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43466"/>
            <a:ext cx="2590799" cy="4995333"/>
          </a:xfrm>
        </p:spPr>
        <p:txBody>
          <a:bodyPr>
            <a:normAutofit/>
          </a:bodyPr>
          <a:lstStyle/>
          <a:p>
            <a:r>
              <a:rPr lang="en-US" cap="none" dirty="0" err="1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Vizija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2ED2950-950D-3C0C-874D-4B368C79CB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3962401" y="4083049"/>
            <a:ext cx="6344586" cy="3111500"/>
          </a:xfrm>
          <a:prstGeom prst="rect">
            <a:avLst/>
          </a:prstGeom>
        </p:spPr>
      </p:pic>
      <p:pic>
        <p:nvPicPr>
          <p:cNvPr id="13" name="Graphic 12" descr="Thought bubble outline">
            <a:extLst>
              <a:ext uri="{FF2B5EF4-FFF2-40B4-BE49-F238E27FC236}">
                <a16:creationId xmlns:a16="http://schemas.microsoft.com/office/drawing/2014/main" id="{77FCAFFC-13B9-0DFC-7400-0F36DDDFB28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53526" y="-1223"/>
            <a:ext cx="2254928" cy="225492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40F08D7-C2BE-122D-CF34-8E1285AAE53C}"/>
              </a:ext>
            </a:extLst>
          </p:cNvPr>
          <p:cNvSpPr txBox="1"/>
          <p:nvPr/>
        </p:nvSpPr>
        <p:spPr>
          <a:xfrm>
            <a:off x="6736159" y="529983"/>
            <a:ext cx="11926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Šta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bismo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želeli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da se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promeni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u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narednih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5–10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godina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?</a:t>
            </a:r>
            <a:endParaRPr lang="en-US" sz="1000" b="1" dirty="0">
              <a:latin typeface="Arial" panose="020B0604020202020204" pitchFamily="34" charset="0"/>
            </a:endParaRPr>
          </a:p>
          <a:p>
            <a:endParaRPr lang="en-US" sz="1000" dirty="0"/>
          </a:p>
        </p:txBody>
      </p:sp>
      <p:pic>
        <p:nvPicPr>
          <p:cNvPr id="19" name="Graphic 18" descr="Thought bubble outline">
            <a:extLst>
              <a:ext uri="{FF2B5EF4-FFF2-40B4-BE49-F238E27FC236}">
                <a16:creationId xmlns:a16="http://schemas.microsoft.com/office/drawing/2014/main" id="{E56A2D13-D60D-2710-7A31-A123D931A56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00426" y="1922963"/>
            <a:ext cx="3056676" cy="305667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0CD8FEF-8C60-790E-2084-6B439D7543E0}"/>
              </a:ext>
            </a:extLst>
          </p:cNvPr>
          <p:cNvSpPr txBox="1"/>
          <p:nvPr/>
        </p:nvSpPr>
        <p:spPr>
          <a:xfrm>
            <a:off x="7324751" y="2536811"/>
            <a:ext cx="15580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16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 </a:t>
            </a:r>
            <a:r>
              <a:rPr lang="en-US" sz="16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šta</a:t>
            </a:r>
            <a:r>
              <a:rPr lang="en-US" sz="16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mi </a:t>
            </a:r>
            <a:r>
              <a:rPr lang="en-US" sz="16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kao</a:t>
            </a:r>
            <a:r>
              <a:rPr lang="en-US" sz="16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6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opština</a:t>
            </a:r>
            <a:r>
              <a:rPr lang="en-US" sz="16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6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realno</a:t>
            </a:r>
            <a:r>
              <a:rPr lang="en-US" sz="16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6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možemo</a:t>
            </a:r>
            <a:r>
              <a:rPr lang="en-US" sz="16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da </a:t>
            </a:r>
            <a:r>
              <a:rPr lang="en-US" sz="16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utičemo</a:t>
            </a:r>
            <a:r>
              <a:rPr lang="en-US" sz="16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?</a:t>
            </a:r>
            <a:endParaRPr lang="en-US" sz="1600" b="1" dirty="0">
              <a:latin typeface="Arial" panose="020B0604020202020204" pitchFamily="34" charset="0"/>
            </a:endParaRPr>
          </a:p>
          <a:p>
            <a:endParaRPr lang="en-US" sz="1600" dirty="0"/>
          </a:p>
        </p:txBody>
      </p:sp>
      <p:pic>
        <p:nvPicPr>
          <p:cNvPr id="23" name="Graphic 22" descr="Thought bubble outline">
            <a:extLst>
              <a:ext uri="{FF2B5EF4-FFF2-40B4-BE49-F238E27FC236}">
                <a16:creationId xmlns:a16="http://schemas.microsoft.com/office/drawing/2014/main" id="{87C2A5B1-3AB2-2E27-E734-BF9E1677BFD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57103" y="923308"/>
            <a:ext cx="1998281" cy="1998281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F1FF3810-07AF-C72F-0BE8-936DB9ABBA2B}"/>
              </a:ext>
            </a:extLst>
          </p:cNvPr>
          <p:cNvSpPr txBox="1"/>
          <p:nvPr/>
        </p:nvSpPr>
        <p:spPr>
          <a:xfrm>
            <a:off x="9946968" y="1427754"/>
            <a:ext cx="10185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Ako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krenemo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od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jedne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stvari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–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šta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bi to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bilo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?</a:t>
            </a:r>
            <a:endParaRPr lang="en-US" sz="1200" b="1" dirty="0">
              <a:latin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25" name="Graphic 24" descr="Thought bubble outline">
            <a:extLst>
              <a:ext uri="{FF2B5EF4-FFF2-40B4-BE49-F238E27FC236}">
                <a16:creationId xmlns:a16="http://schemas.microsoft.com/office/drawing/2014/main" id="{85A2956E-215B-4830-40AD-36657844B4B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8652" y="3213479"/>
            <a:ext cx="1998281" cy="1998281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153C462A-98EE-BF60-7684-62DD4418DC8D}"/>
              </a:ext>
            </a:extLst>
          </p:cNvPr>
          <p:cNvSpPr txBox="1"/>
          <p:nvPr/>
        </p:nvSpPr>
        <p:spPr>
          <a:xfrm>
            <a:off x="10991325" y="3691515"/>
            <a:ext cx="101855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Ko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treba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da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vodi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ovu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temu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?</a:t>
            </a:r>
            <a:endParaRPr lang="en-US" sz="1200" b="1" dirty="0">
              <a:latin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4751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E524EE-9A68-3924-C0C9-928802F5A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nector 2">
            <a:extLst>
              <a:ext uri="{FF2B5EF4-FFF2-40B4-BE49-F238E27FC236}">
                <a16:creationId xmlns:a16="http://schemas.microsoft.com/office/drawing/2014/main" id="{C8ABAC45-B9A7-3DB3-AD2A-347FA80EE4B2}"/>
              </a:ext>
            </a:extLst>
          </p:cNvPr>
          <p:cNvSpPr/>
          <p:nvPr/>
        </p:nvSpPr>
        <p:spPr>
          <a:xfrm>
            <a:off x="2767411" y="-2101690"/>
            <a:ext cx="12295982" cy="11586410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DFC98B-98A6-ECDB-FB53-C93D1E017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43466"/>
            <a:ext cx="2590799" cy="4995333"/>
          </a:xfrm>
        </p:spPr>
        <p:txBody>
          <a:bodyPr>
            <a:normAutofit/>
          </a:bodyPr>
          <a:lstStyle/>
          <a:p>
            <a:r>
              <a:rPr lang="en-US" cap="none" dirty="0" err="1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Vizija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2D44AD3-CC89-F48D-89A8-66A2C2170B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3962401" y="4083049"/>
            <a:ext cx="6344586" cy="3111500"/>
          </a:xfrm>
          <a:prstGeom prst="rect">
            <a:avLst/>
          </a:prstGeom>
        </p:spPr>
      </p:pic>
      <p:pic>
        <p:nvPicPr>
          <p:cNvPr id="13" name="Graphic 12" descr="Thought bubble outline">
            <a:extLst>
              <a:ext uri="{FF2B5EF4-FFF2-40B4-BE49-F238E27FC236}">
                <a16:creationId xmlns:a16="http://schemas.microsoft.com/office/drawing/2014/main" id="{D187ADBA-60D5-70C9-B97B-C78D0473162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53526" y="-1223"/>
            <a:ext cx="2254928" cy="225492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993FB2B-D91B-B555-BDB3-67E7F24C89F8}"/>
              </a:ext>
            </a:extLst>
          </p:cNvPr>
          <p:cNvSpPr txBox="1"/>
          <p:nvPr/>
        </p:nvSpPr>
        <p:spPr>
          <a:xfrm>
            <a:off x="6627391" y="529983"/>
            <a:ext cx="11926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Šta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bismo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želeli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da se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promeni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u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narednih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5–10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godina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?</a:t>
            </a:r>
            <a:endParaRPr lang="en-US" sz="1000" b="1" dirty="0">
              <a:latin typeface="Arial" panose="020B0604020202020204" pitchFamily="34" charset="0"/>
            </a:endParaRPr>
          </a:p>
          <a:p>
            <a:endParaRPr lang="en-US" sz="1000" dirty="0"/>
          </a:p>
        </p:txBody>
      </p:sp>
      <p:pic>
        <p:nvPicPr>
          <p:cNvPr id="19" name="Graphic 18" descr="Thought bubble outline">
            <a:extLst>
              <a:ext uri="{FF2B5EF4-FFF2-40B4-BE49-F238E27FC236}">
                <a16:creationId xmlns:a16="http://schemas.microsoft.com/office/drawing/2014/main" id="{008A6FF9-0AFC-225A-4D51-A5F6E5CDA7B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00426" y="1922963"/>
            <a:ext cx="3056676" cy="305667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A9D143E-D879-A012-D9BD-B43E364458C5}"/>
              </a:ext>
            </a:extLst>
          </p:cNvPr>
          <p:cNvSpPr txBox="1"/>
          <p:nvPr/>
        </p:nvSpPr>
        <p:spPr>
          <a:xfrm>
            <a:off x="7324751" y="2536811"/>
            <a:ext cx="15580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16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 </a:t>
            </a:r>
            <a:r>
              <a:rPr lang="en-US" sz="16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šta</a:t>
            </a:r>
            <a:r>
              <a:rPr lang="en-US" sz="16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mi </a:t>
            </a:r>
            <a:r>
              <a:rPr lang="en-US" sz="16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kao</a:t>
            </a:r>
            <a:r>
              <a:rPr lang="en-US" sz="16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6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opština</a:t>
            </a:r>
            <a:r>
              <a:rPr lang="en-US" sz="16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6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realno</a:t>
            </a:r>
            <a:r>
              <a:rPr lang="en-US" sz="16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6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možemo</a:t>
            </a:r>
            <a:r>
              <a:rPr lang="en-US" sz="16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da </a:t>
            </a:r>
            <a:r>
              <a:rPr lang="en-US" sz="16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utičemo</a:t>
            </a:r>
            <a:r>
              <a:rPr lang="en-US" sz="16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?</a:t>
            </a:r>
            <a:endParaRPr lang="en-US" sz="1600" b="1" dirty="0">
              <a:latin typeface="Arial" panose="020B0604020202020204" pitchFamily="34" charset="0"/>
            </a:endParaRPr>
          </a:p>
          <a:p>
            <a:endParaRPr lang="en-US" sz="1600" dirty="0"/>
          </a:p>
        </p:txBody>
      </p:sp>
      <p:pic>
        <p:nvPicPr>
          <p:cNvPr id="23" name="Graphic 22" descr="Thought bubble outline">
            <a:extLst>
              <a:ext uri="{FF2B5EF4-FFF2-40B4-BE49-F238E27FC236}">
                <a16:creationId xmlns:a16="http://schemas.microsoft.com/office/drawing/2014/main" id="{61569F6A-EDF2-D26B-5A45-1883348C0BD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57103" y="923308"/>
            <a:ext cx="1998281" cy="1998281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519517B-39EC-9874-87B4-63C7C23CB35A}"/>
              </a:ext>
            </a:extLst>
          </p:cNvPr>
          <p:cNvSpPr txBox="1"/>
          <p:nvPr/>
        </p:nvSpPr>
        <p:spPr>
          <a:xfrm>
            <a:off x="9946968" y="1427754"/>
            <a:ext cx="10185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1000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Ako </a:t>
            </a:r>
            <a:r>
              <a:rPr lang="en-US" sz="1000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krenemo</a:t>
            </a:r>
            <a:r>
              <a:rPr lang="en-US" sz="1000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od </a:t>
            </a:r>
            <a:r>
              <a:rPr lang="en-US" sz="1000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jedne</a:t>
            </a:r>
            <a:r>
              <a:rPr lang="en-US" sz="1000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000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stvari</a:t>
            </a:r>
            <a:r>
              <a:rPr lang="en-US" sz="1000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– </a:t>
            </a:r>
            <a:r>
              <a:rPr lang="en-US" sz="1000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šta</a:t>
            </a:r>
            <a:r>
              <a:rPr lang="en-US" sz="1000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bi to </a:t>
            </a:r>
            <a:r>
              <a:rPr lang="en-US" sz="1000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bilo</a:t>
            </a:r>
            <a:r>
              <a:rPr lang="en-US" sz="1000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?</a:t>
            </a:r>
            <a:endParaRPr lang="en-US" sz="1200" dirty="0">
              <a:latin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25" name="Graphic 24" descr="Thought bubble outline">
            <a:extLst>
              <a:ext uri="{FF2B5EF4-FFF2-40B4-BE49-F238E27FC236}">
                <a16:creationId xmlns:a16="http://schemas.microsoft.com/office/drawing/2014/main" id="{9A81D3D1-85C1-3F26-50B5-0DC3A70D865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8652" y="3213479"/>
            <a:ext cx="1998281" cy="1998281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0566D899-EDCE-C86E-9F50-A3809A1D715A}"/>
              </a:ext>
            </a:extLst>
          </p:cNvPr>
          <p:cNvSpPr txBox="1"/>
          <p:nvPr/>
        </p:nvSpPr>
        <p:spPr>
          <a:xfrm>
            <a:off x="10991325" y="3691515"/>
            <a:ext cx="101855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1000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Ko </a:t>
            </a:r>
            <a:r>
              <a:rPr lang="en-US" sz="1000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treba</a:t>
            </a:r>
            <a:r>
              <a:rPr lang="en-US" sz="1000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da </a:t>
            </a:r>
            <a:r>
              <a:rPr lang="en-US" sz="1000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vodi</a:t>
            </a:r>
            <a:r>
              <a:rPr lang="en-US" sz="1000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000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ovu</a:t>
            </a:r>
            <a:r>
              <a:rPr lang="en-US" sz="1000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000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temu</a:t>
            </a:r>
            <a:r>
              <a:rPr lang="en-US" sz="1000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?</a:t>
            </a:r>
            <a:endParaRPr lang="en-US" sz="1200" dirty="0">
              <a:latin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4524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45822-9D0D-0506-B569-CDAC0AA4DA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nector 2">
            <a:extLst>
              <a:ext uri="{FF2B5EF4-FFF2-40B4-BE49-F238E27FC236}">
                <a16:creationId xmlns:a16="http://schemas.microsoft.com/office/drawing/2014/main" id="{2E4009BD-DC1F-379F-FF25-C7418399CD5C}"/>
              </a:ext>
            </a:extLst>
          </p:cNvPr>
          <p:cNvSpPr/>
          <p:nvPr/>
        </p:nvSpPr>
        <p:spPr>
          <a:xfrm>
            <a:off x="2767411" y="-2101690"/>
            <a:ext cx="12295982" cy="11586410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F1FB2D-1330-6C17-070D-D99045CCD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43466"/>
            <a:ext cx="2590799" cy="4995333"/>
          </a:xfrm>
        </p:spPr>
        <p:txBody>
          <a:bodyPr>
            <a:normAutofit/>
          </a:bodyPr>
          <a:lstStyle/>
          <a:p>
            <a:r>
              <a:rPr lang="en-US" cap="none" dirty="0" err="1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Vizija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E79A78D-3625-BD05-5A03-E9DE5C7A26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3962401" y="4083049"/>
            <a:ext cx="6344586" cy="3111500"/>
          </a:xfrm>
          <a:prstGeom prst="rect">
            <a:avLst/>
          </a:prstGeom>
        </p:spPr>
      </p:pic>
      <p:pic>
        <p:nvPicPr>
          <p:cNvPr id="13" name="Graphic 12" descr="Thought bubble outline">
            <a:extLst>
              <a:ext uri="{FF2B5EF4-FFF2-40B4-BE49-F238E27FC236}">
                <a16:creationId xmlns:a16="http://schemas.microsoft.com/office/drawing/2014/main" id="{A1929A86-ADEF-CA9F-D465-24376D08457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53526" y="-1223"/>
            <a:ext cx="2254928" cy="225492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B24032E-2BB5-5D5B-4BFF-0DFC4F712442}"/>
              </a:ext>
            </a:extLst>
          </p:cNvPr>
          <p:cNvSpPr txBox="1"/>
          <p:nvPr/>
        </p:nvSpPr>
        <p:spPr>
          <a:xfrm>
            <a:off x="6627391" y="529983"/>
            <a:ext cx="11926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Šta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bismo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želeli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da se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promeni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u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narednih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5–10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godina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?</a:t>
            </a:r>
            <a:endParaRPr lang="en-US" sz="1000" b="1" dirty="0">
              <a:latin typeface="Arial" panose="020B0604020202020204" pitchFamily="34" charset="0"/>
            </a:endParaRPr>
          </a:p>
          <a:p>
            <a:endParaRPr lang="en-US" sz="1000" dirty="0"/>
          </a:p>
        </p:txBody>
      </p:sp>
      <p:pic>
        <p:nvPicPr>
          <p:cNvPr id="19" name="Graphic 18" descr="Thought bubble outline">
            <a:extLst>
              <a:ext uri="{FF2B5EF4-FFF2-40B4-BE49-F238E27FC236}">
                <a16:creationId xmlns:a16="http://schemas.microsoft.com/office/drawing/2014/main" id="{64C14E62-0469-2D7F-A1DF-BDE69B509F4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77303" y="210256"/>
            <a:ext cx="2160086" cy="216008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3844177-8EFE-81F1-C1F0-36A1D4E864A5}"/>
              </a:ext>
            </a:extLst>
          </p:cNvPr>
          <p:cNvSpPr txBox="1"/>
          <p:nvPr/>
        </p:nvSpPr>
        <p:spPr>
          <a:xfrm>
            <a:off x="10142714" y="682702"/>
            <a:ext cx="116202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1000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 </a:t>
            </a:r>
            <a:r>
              <a:rPr lang="en-US" sz="1000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šta</a:t>
            </a:r>
            <a:r>
              <a:rPr lang="en-US" sz="1000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mi </a:t>
            </a:r>
            <a:r>
              <a:rPr lang="en-US" sz="1000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kao</a:t>
            </a:r>
            <a:r>
              <a:rPr lang="en-US" sz="1000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000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opština</a:t>
            </a:r>
            <a:r>
              <a:rPr lang="en-US" sz="1000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000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realno</a:t>
            </a:r>
            <a:r>
              <a:rPr lang="en-US" sz="1000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000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možemo</a:t>
            </a:r>
            <a:r>
              <a:rPr lang="en-US" sz="1000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da </a:t>
            </a:r>
            <a:r>
              <a:rPr lang="en-US" sz="1000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utičemo</a:t>
            </a:r>
            <a:r>
              <a:rPr lang="en-US" sz="1000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?</a:t>
            </a:r>
            <a:endParaRPr lang="en-US" sz="1000" dirty="0">
              <a:latin typeface="Arial" panose="020B0604020202020204" pitchFamily="34" charset="0"/>
            </a:endParaRPr>
          </a:p>
          <a:p>
            <a:endParaRPr lang="en-US" sz="1000" dirty="0"/>
          </a:p>
        </p:txBody>
      </p:sp>
      <p:pic>
        <p:nvPicPr>
          <p:cNvPr id="23" name="Graphic 22" descr="Thought bubble outline">
            <a:extLst>
              <a:ext uri="{FF2B5EF4-FFF2-40B4-BE49-F238E27FC236}">
                <a16:creationId xmlns:a16="http://schemas.microsoft.com/office/drawing/2014/main" id="{253BE6C2-6479-0869-6851-DC210FE8622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95354" y="1792878"/>
            <a:ext cx="3129235" cy="312923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92FD49D8-D2D2-B0D6-6D7F-08D702658B2A}"/>
              </a:ext>
            </a:extLst>
          </p:cNvPr>
          <p:cNvSpPr txBox="1"/>
          <p:nvPr/>
        </p:nvSpPr>
        <p:spPr>
          <a:xfrm>
            <a:off x="7242446" y="2503692"/>
            <a:ext cx="13375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16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Ako </a:t>
            </a:r>
            <a:r>
              <a:rPr lang="en-US" sz="16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krenemo</a:t>
            </a:r>
            <a:r>
              <a:rPr lang="en-US" sz="16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od </a:t>
            </a:r>
            <a:r>
              <a:rPr lang="en-US" sz="16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jedne</a:t>
            </a:r>
            <a:r>
              <a:rPr lang="en-US" sz="16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6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stvari</a:t>
            </a:r>
            <a:r>
              <a:rPr lang="en-US" sz="16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– </a:t>
            </a:r>
            <a:r>
              <a:rPr lang="en-US" sz="16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šta</a:t>
            </a:r>
            <a:r>
              <a:rPr lang="en-US" sz="16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bi to </a:t>
            </a:r>
            <a:r>
              <a:rPr lang="en-US" sz="16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bilo</a:t>
            </a:r>
            <a:r>
              <a:rPr lang="en-US" sz="16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?</a:t>
            </a:r>
            <a:endParaRPr lang="en-US" sz="1600" b="1" dirty="0">
              <a:latin typeface="Arial" panose="020B0604020202020204" pitchFamily="34" charset="0"/>
            </a:endParaRPr>
          </a:p>
          <a:p>
            <a:endParaRPr lang="en-US" sz="1600" dirty="0"/>
          </a:p>
        </p:txBody>
      </p:sp>
      <p:pic>
        <p:nvPicPr>
          <p:cNvPr id="25" name="Graphic 24" descr="Thought bubble outline">
            <a:extLst>
              <a:ext uri="{FF2B5EF4-FFF2-40B4-BE49-F238E27FC236}">
                <a16:creationId xmlns:a16="http://schemas.microsoft.com/office/drawing/2014/main" id="{CD1CD80D-AFC7-8FBB-01A0-2934C085A34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8652" y="3213479"/>
            <a:ext cx="1998281" cy="1998281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C2B911C2-3991-7540-7E7B-CBDDFD6481C3}"/>
              </a:ext>
            </a:extLst>
          </p:cNvPr>
          <p:cNvSpPr txBox="1"/>
          <p:nvPr/>
        </p:nvSpPr>
        <p:spPr>
          <a:xfrm>
            <a:off x="10991325" y="3691515"/>
            <a:ext cx="101855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1000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Ko </a:t>
            </a:r>
            <a:r>
              <a:rPr lang="en-US" sz="1000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treba</a:t>
            </a:r>
            <a:r>
              <a:rPr lang="en-US" sz="1000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da </a:t>
            </a:r>
            <a:r>
              <a:rPr lang="en-US" sz="1000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vodi</a:t>
            </a:r>
            <a:r>
              <a:rPr lang="en-US" sz="1000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000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ovu</a:t>
            </a:r>
            <a:r>
              <a:rPr lang="en-US" sz="1000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000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temu</a:t>
            </a:r>
            <a:r>
              <a:rPr lang="en-US" sz="1000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?</a:t>
            </a:r>
            <a:endParaRPr lang="en-US" sz="1200" dirty="0">
              <a:latin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78683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EF6ABF-0688-50CB-8119-CEE370C53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nector 10">
            <a:extLst>
              <a:ext uri="{FF2B5EF4-FFF2-40B4-BE49-F238E27FC236}">
                <a16:creationId xmlns:a16="http://schemas.microsoft.com/office/drawing/2014/main" id="{E09D0CDE-E48B-7EA3-DE06-F231A0C55FBB}"/>
              </a:ext>
            </a:extLst>
          </p:cNvPr>
          <p:cNvSpPr/>
          <p:nvPr/>
        </p:nvSpPr>
        <p:spPr>
          <a:xfrm>
            <a:off x="2767411" y="-2101690"/>
            <a:ext cx="12295982" cy="11586410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885C2F-AFA0-8C69-A334-F6EFADC2B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43466"/>
            <a:ext cx="2590799" cy="4995333"/>
          </a:xfrm>
        </p:spPr>
        <p:txBody>
          <a:bodyPr>
            <a:normAutofit/>
          </a:bodyPr>
          <a:lstStyle/>
          <a:p>
            <a:r>
              <a:rPr lang="en-US" cap="none" dirty="0" err="1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Vizija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FED1F17-11A7-F9B1-10B5-057878186D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3962401" y="4078159"/>
            <a:ext cx="6344586" cy="3111500"/>
          </a:xfrm>
          <a:prstGeom prst="rect">
            <a:avLst/>
          </a:prstGeom>
        </p:spPr>
      </p:pic>
      <p:pic>
        <p:nvPicPr>
          <p:cNvPr id="13" name="Graphic 12" descr="Thought bubble outline">
            <a:extLst>
              <a:ext uri="{FF2B5EF4-FFF2-40B4-BE49-F238E27FC236}">
                <a16:creationId xmlns:a16="http://schemas.microsoft.com/office/drawing/2014/main" id="{DED87C21-67A4-DE47-349F-019AFB7DBBC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53526" y="-1223"/>
            <a:ext cx="2254928" cy="225492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44D2C81-C359-98EC-14E0-7E6E93D44386}"/>
              </a:ext>
            </a:extLst>
          </p:cNvPr>
          <p:cNvSpPr txBox="1"/>
          <p:nvPr/>
        </p:nvSpPr>
        <p:spPr>
          <a:xfrm>
            <a:off x="6627391" y="529983"/>
            <a:ext cx="11926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Šta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bismo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želeli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da se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promeni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u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narednih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5–10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godina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?</a:t>
            </a:r>
            <a:endParaRPr lang="en-US" sz="1000" b="1" dirty="0">
              <a:latin typeface="Arial" panose="020B0604020202020204" pitchFamily="34" charset="0"/>
            </a:endParaRPr>
          </a:p>
          <a:p>
            <a:endParaRPr lang="en-US" sz="1000" dirty="0"/>
          </a:p>
        </p:txBody>
      </p:sp>
      <p:pic>
        <p:nvPicPr>
          <p:cNvPr id="19" name="Graphic 18" descr="Thought bubble outline">
            <a:extLst>
              <a:ext uri="{FF2B5EF4-FFF2-40B4-BE49-F238E27FC236}">
                <a16:creationId xmlns:a16="http://schemas.microsoft.com/office/drawing/2014/main" id="{22963929-4BDB-4305-D313-9486E74896B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77303" y="210256"/>
            <a:ext cx="2160086" cy="216008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F85AA43-A11D-FC17-235E-F6BDB3B8542F}"/>
              </a:ext>
            </a:extLst>
          </p:cNvPr>
          <p:cNvSpPr txBox="1"/>
          <p:nvPr/>
        </p:nvSpPr>
        <p:spPr>
          <a:xfrm>
            <a:off x="10142714" y="682702"/>
            <a:ext cx="116202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1000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 </a:t>
            </a:r>
            <a:r>
              <a:rPr lang="en-US" sz="1000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šta</a:t>
            </a:r>
            <a:r>
              <a:rPr lang="en-US" sz="1000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mi </a:t>
            </a:r>
            <a:r>
              <a:rPr lang="en-US" sz="1000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kao</a:t>
            </a:r>
            <a:r>
              <a:rPr lang="en-US" sz="1000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000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opština</a:t>
            </a:r>
            <a:r>
              <a:rPr lang="en-US" sz="1000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000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realno</a:t>
            </a:r>
            <a:r>
              <a:rPr lang="en-US" sz="1000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000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možemo</a:t>
            </a:r>
            <a:r>
              <a:rPr lang="en-US" sz="1000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da </a:t>
            </a:r>
            <a:r>
              <a:rPr lang="en-US" sz="1000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utičemo</a:t>
            </a:r>
            <a:r>
              <a:rPr lang="en-US" sz="1000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?</a:t>
            </a:r>
            <a:endParaRPr lang="en-US" sz="1000" dirty="0">
              <a:latin typeface="Arial" panose="020B0604020202020204" pitchFamily="34" charset="0"/>
            </a:endParaRPr>
          </a:p>
          <a:p>
            <a:endParaRPr lang="en-US" sz="1000" dirty="0"/>
          </a:p>
        </p:txBody>
      </p:sp>
      <p:pic>
        <p:nvPicPr>
          <p:cNvPr id="23" name="Graphic 22" descr="Thought bubble outline">
            <a:extLst>
              <a:ext uri="{FF2B5EF4-FFF2-40B4-BE49-F238E27FC236}">
                <a16:creationId xmlns:a16="http://schemas.microsoft.com/office/drawing/2014/main" id="{3688127F-C79E-5FDD-782C-984A479038C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54054" y="3146116"/>
            <a:ext cx="2334543" cy="233454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693918D5-9CDB-B56E-1618-605F5EBFD642}"/>
              </a:ext>
            </a:extLst>
          </p:cNvPr>
          <p:cNvSpPr txBox="1"/>
          <p:nvPr/>
        </p:nvSpPr>
        <p:spPr>
          <a:xfrm>
            <a:off x="10688958" y="3798717"/>
            <a:ext cx="11375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Ako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krenemo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od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jedne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stvari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–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šta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bi to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bilo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?</a:t>
            </a:r>
            <a:endParaRPr lang="en-US" sz="1000" b="1" dirty="0">
              <a:latin typeface="Arial" panose="020B0604020202020204" pitchFamily="34" charset="0"/>
            </a:endParaRPr>
          </a:p>
          <a:p>
            <a:endParaRPr lang="en-US" sz="1000" dirty="0"/>
          </a:p>
        </p:txBody>
      </p:sp>
      <p:pic>
        <p:nvPicPr>
          <p:cNvPr id="25" name="Graphic 24" descr="Thought bubble outline">
            <a:extLst>
              <a:ext uri="{FF2B5EF4-FFF2-40B4-BE49-F238E27FC236}">
                <a16:creationId xmlns:a16="http://schemas.microsoft.com/office/drawing/2014/main" id="{DD469AC6-0ED0-4637-D754-282F1649041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18420" y="2011554"/>
            <a:ext cx="3108048" cy="3108048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BCC575B9-8D8A-0F62-413F-7F344027EBF1}"/>
              </a:ext>
            </a:extLst>
          </p:cNvPr>
          <p:cNvSpPr txBox="1"/>
          <p:nvPr/>
        </p:nvSpPr>
        <p:spPr>
          <a:xfrm>
            <a:off x="7238679" y="2890995"/>
            <a:ext cx="15842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16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Ko </a:t>
            </a:r>
            <a:r>
              <a:rPr lang="en-US" sz="16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treba</a:t>
            </a:r>
            <a:r>
              <a:rPr lang="en-US" sz="16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da </a:t>
            </a:r>
            <a:r>
              <a:rPr lang="en-US" sz="16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vodi</a:t>
            </a:r>
            <a:r>
              <a:rPr lang="en-US" sz="16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6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ovu</a:t>
            </a:r>
            <a:r>
              <a:rPr lang="en-US" sz="16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6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temu</a:t>
            </a:r>
            <a:r>
              <a:rPr lang="en-US" sz="16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?</a:t>
            </a:r>
            <a:endParaRPr lang="en-US" sz="1600" b="1" dirty="0">
              <a:latin typeface="Arial" panose="020B0604020202020204" pitchFamily="34" charset="0"/>
            </a:endParaRPr>
          </a:p>
          <a:p>
            <a:endParaRPr lang="en-US" sz="1600" b="1" dirty="0"/>
          </a:p>
        </p:txBody>
      </p:sp>
      <p:pic>
        <p:nvPicPr>
          <p:cNvPr id="7" name="Graphic 6" descr="Speech outline">
            <a:extLst>
              <a:ext uri="{FF2B5EF4-FFF2-40B4-BE49-F238E27FC236}">
                <a16:creationId xmlns:a16="http://schemas.microsoft.com/office/drawing/2014/main" id="{D24E1F3D-E2B7-B084-EA33-35F5290413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6567831" y="6920900"/>
            <a:ext cx="3930142" cy="393014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3CE3869-9749-961E-6916-9958F2E1F30D}"/>
              </a:ext>
            </a:extLst>
          </p:cNvPr>
          <p:cNvSpPr txBox="1"/>
          <p:nvPr/>
        </p:nvSpPr>
        <p:spPr>
          <a:xfrm>
            <a:off x="7539128" y="7962343"/>
            <a:ext cx="19381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chemeClr val="bg1"/>
                </a:solidFill>
              </a:rPr>
              <a:t>Šta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mislimo</a:t>
            </a:r>
            <a:r>
              <a:rPr lang="en-US" b="1" dirty="0">
                <a:solidFill>
                  <a:schemeClr val="bg1"/>
                </a:solidFill>
              </a:rPr>
              <a:t> da je </a:t>
            </a:r>
            <a:r>
              <a:rPr lang="en-US" b="1" dirty="0" err="1">
                <a:solidFill>
                  <a:schemeClr val="bg1"/>
                </a:solidFill>
              </a:rPr>
              <a:t>realno</a:t>
            </a:r>
            <a:r>
              <a:rPr lang="en-US" b="1" dirty="0">
                <a:solidFill>
                  <a:schemeClr val="bg1"/>
                </a:solidFill>
              </a:rPr>
              <a:t> da </a:t>
            </a:r>
            <a:r>
              <a:rPr lang="en-US" b="1" dirty="0" err="1">
                <a:solidFill>
                  <a:schemeClr val="bg1"/>
                </a:solidFill>
              </a:rPr>
              <a:t>promenimo</a:t>
            </a:r>
            <a:r>
              <a:rPr lang="en-US" b="1" dirty="0">
                <a:solidFill>
                  <a:schemeClr val="bg1"/>
                </a:solidFill>
              </a:rPr>
              <a:t> do 2030.?</a:t>
            </a:r>
          </a:p>
          <a:p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8137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885C3-F3E0-C729-067C-E2436B043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nector 3">
            <a:extLst>
              <a:ext uri="{FF2B5EF4-FFF2-40B4-BE49-F238E27FC236}">
                <a16:creationId xmlns:a16="http://schemas.microsoft.com/office/drawing/2014/main" id="{8EBE1B3B-AC24-77C2-66A9-3A3FCE904DF7}"/>
              </a:ext>
            </a:extLst>
          </p:cNvPr>
          <p:cNvSpPr/>
          <p:nvPr/>
        </p:nvSpPr>
        <p:spPr>
          <a:xfrm>
            <a:off x="2767411" y="-2101690"/>
            <a:ext cx="12295982" cy="11586410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F1C657-F651-DE97-4397-A136E5035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43466"/>
            <a:ext cx="2590799" cy="4995333"/>
          </a:xfrm>
        </p:spPr>
        <p:txBody>
          <a:bodyPr>
            <a:normAutofit/>
          </a:bodyPr>
          <a:lstStyle/>
          <a:p>
            <a:r>
              <a:rPr lang="en-US" cap="none" dirty="0" err="1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Vizija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1AF9F36-F693-18BB-F337-E52E0B4421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3962401" y="4083049"/>
            <a:ext cx="6344586" cy="3111500"/>
          </a:xfrm>
          <a:prstGeom prst="rect">
            <a:avLst/>
          </a:prstGeom>
        </p:spPr>
      </p:pic>
      <p:pic>
        <p:nvPicPr>
          <p:cNvPr id="13" name="Graphic 12" descr="Thought bubble outline">
            <a:extLst>
              <a:ext uri="{FF2B5EF4-FFF2-40B4-BE49-F238E27FC236}">
                <a16:creationId xmlns:a16="http://schemas.microsoft.com/office/drawing/2014/main" id="{587BC9A8-CCC8-701E-4B9B-734A2D41897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985954" y="-3965084"/>
            <a:ext cx="2254928" cy="225492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C7177F6-920E-00C5-F5B2-4DA9F33B807C}"/>
              </a:ext>
            </a:extLst>
          </p:cNvPr>
          <p:cNvSpPr txBox="1"/>
          <p:nvPr/>
        </p:nvSpPr>
        <p:spPr>
          <a:xfrm>
            <a:off x="13559819" y="-3433878"/>
            <a:ext cx="11926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Šta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bismo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želeli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da se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promeni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u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narednih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5–10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godina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?</a:t>
            </a:r>
            <a:endParaRPr lang="en-US" sz="1000" b="1" dirty="0">
              <a:latin typeface="Arial" panose="020B0604020202020204" pitchFamily="34" charset="0"/>
            </a:endParaRPr>
          </a:p>
          <a:p>
            <a:endParaRPr lang="en-US" sz="1000" dirty="0"/>
          </a:p>
        </p:txBody>
      </p:sp>
      <p:pic>
        <p:nvPicPr>
          <p:cNvPr id="19" name="Graphic 18" descr="Thought bubble outline">
            <a:extLst>
              <a:ext uri="{FF2B5EF4-FFF2-40B4-BE49-F238E27FC236}">
                <a16:creationId xmlns:a16="http://schemas.microsoft.com/office/drawing/2014/main" id="{DC917A40-4FA9-07A4-A8D0-926127181BA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409731" y="-3753605"/>
            <a:ext cx="2160086" cy="216008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E887797-000F-7312-B8A6-0407732B0FA4}"/>
              </a:ext>
            </a:extLst>
          </p:cNvPr>
          <p:cNvSpPr txBox="1"/>
          <p:nvPr/>
        </p:nvSpPr>
        <p:spPr>
          <a:xfrm>
            <a:off x="17075142" y="-3281159"/>
            <a:ext cx="116202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1000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 </a:t>
            </a:r>
            <a:r>
              <a:rPr lang="en-US" sz="1000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šta</a:t>
            </a:r>
            <a:r>
              <a:rPr lang="en-US" sz="1000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mi </a:t>
            </a:r>
            <a:r>
              <a:rPr lang="en-US" sz="1000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kao</a:t>
            </a:r>
            <a:r>
              <a:rPr lang="en-US" sz="1000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000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opština</a:t>
            </a:r>
            <a:r>
              <a:rPr lang="en-US" sz="1000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000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realno</a:t>
            </a:r>
            <a:r>
              <a:rPr lang="en-US" sz="1000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000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možemo</a:t>
            </a:r>
            <a:r>
              <a:rPr lang="en-US" sz="1000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da </a:t>
            </a:r>
            <a:r>
              <a:rPr lang="en-US" sz="1000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utičemo</a:t>
            </a:r>
            <a:r>
              <a:rPr lang="en-US" sz="1000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?</a:t>
            </a:r>
            <a:endParaRPr lang="en-US" sz="1000" dirty="0">
              <a:latin typeface="Arial" panose="020B0604020202020204" pitchFamily="34" charset="0"/>
            </a:endParaRPr>
          </a:p>
          <a:p>
            <a:endParaRPr lang="en-US" sz="1000" dirty="0"/>
          </a:p>
        </p:txBody>
      </p:sp>
      <p:pic>
        <p:nvPicPr>
          <p:cNvPr id="23" name="Graphic 22" descr="Thought bubble outline">
            <a:extLst>
              <a:ext uri="{FF2B5EF4-FFF2-40B4-BE49-F238E27FC236}">
                <a16:creationId xmlns:a16="http://schemas.microsoft.com/office/drawing/2014/main" id="{C83AEFA8-6611-71D4-52A8-14557B0CCF2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906339" y="-3015875"/>
            <a:ext cx="2334543" cy="233454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43F22490-030C-CE1A-3F10-861188A6A312}"/>
              </a:ext>
            </a:extLst>
          </p:cNvPr>
          <p:cNvSpPr txBox="1"/>
          <p:nvPr/>
        </p:nvSpPr>
        <p:spPr>
          <a:xfrm>
            <a:off x="11561508" y="-2926047"/>
            <a:ext cx="11375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Ako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krenemo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od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jedne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stvari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–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šta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bi to </a:t>
            </a:r>
            <a:r>
              <a:rPr lang="en-US" sz="10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bilo</a:t>
            </a:r>
            <a:r>
              <a:rPr lang="en-US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?</a:t>
            </a:r>
            <a:endParaRPr lang="en-US" sz="1000" b="1" dirty="0">
              <a:latin typeface="Arial" panose="020B0604020202020204" pitchFamily="34" charset="0"/>
            </a:endParaRPr>
          </a:p>
          <a:p>
            <a:endParaRPr lang="en-US" sz="1000" dirty="0"/>
          </a:p>
        </p:txBody>
      </p:sp>
      <p:pic>
        <p:nvPicPr>
          <p:cNvPr id="25" name="Graphic 24" descr="Thought bubble outline">
            <a:extLst>
              <a:ext uri="{FF2B5EF4-FFF2-40B4-BE49-F238E27FC236}">
                <a16:creationId xmlns:a16="http://schemas.microsoft.com/office/drawing/2014/main" id="{E84F7FF3-1963-DAA1-5A11-C28807C46D7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301683" y="-3646629"/>
            <a:ext cx="3108048" cy="3108048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691EC906-18E6-4BBC-8AAC-DC9A7C7E7FF0}"/>
              </a:ext>
            </a:extLst>
          </p:cNvPr>
          <p:cNvSpPr txBox="1"/>
          <p:nvPr/>
        </p:nvSpPr>
        <p:spPr>
          <a:xfrm>
            <a:off x="14171107" y="-681332"/>
            <a:ext cx="15842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16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Ko </a:t>
            </a:r>
            <a:r>
              <a:rPr lang="en-US" sz="16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treba</a:t>
            </a:r>
            <a:r>
              <a:rPr lang="en-US" sz="16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da </a:t>
            </a:r>
            <a:r>
              <a:rPr lang="en-US" sz="16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vodi</a:t>
            </a:r>
            <a:r>
              <a:rPr lang="en-US" sz="16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6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ovu</a:t>
            </a:r>
            <a:r>
              <a:rPr lang="en-US" sz="16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6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temu</a:t>
            </a:r>
            <a:r>
              <a:rPr lang="en-US" sz="1600" b="1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?</a:t>
            </a:r>
            <a:endParaRPr lang="en-US" sz="1600" b="1" dirty="0">
              <a:latin typeface="Arial" panose="020B0604020202020204" pitchFamily="34" charset="0"/>
            </a:endParaRPr>
          </a:p>
          <a:p>
            <a:endParaRPr lang="en-US" sz="1600" b="1" dirty="0"/>
          </a:p>
        </p:txBody>
      </p:sp>
      <p:pic>
        <p:nvPicPr>
          <p:cNvPr id="5" name="Graphic 4" descr="Speech outline">
            <a:extLst>
              <a:ext uri="{FF2B5EF4-FFF2-40B4-BE49-F238E27FC236}">
                <a16:creationId xmlns:a16="http://schemas.microsoft.com/office/drawing/2014/main" id="{4969FE34-C264-B889-DC25-50C3EBF20DF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5494447" y="1267080"/>
            <a:ext cx="3930142" cy="393014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4774438-76BF-4EC7-6C1C-7FD2BDC4E10C}"/>
              </a:ext>
            </a:extLst>
          </p:cNvPr>
          <p:cNvSpPr txBox="1"/>
          <p:nvPr/>
        </p:nvSpPr>
        <p:spPr>
          <a:xfrm>
            <a:off x="6465744" y="2308523"/>
            <a:ext cx="19381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chemeClr val="bg1"/>
                </a:solidFill>
              </a:rPr>
              <a:t>Šta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mislimo</a:t>
            </a:r>
            <a:r>
              <a:rPr lang="en-US" b="1" dirty="0">
                <a:solidFill>
                  <a:schemeClr val="bg1"/>
                </a:solidFill>
              </a:rPr>
              <a:t> da je </a:t>
            </a:r>
            <a:r>
              <a:rPr lang="en-US" b="1" dirty="0" err="1">
                <a:solidFill>
                  <a:schemeClr val="bg1"/>
                </a:solidFill>
              </a:rPr>
              <a:t>realno</a:t>
            </a:r>
            <a:r>
              <a:rPr lang="en-US" b="1" dirty="0">
                <a:solidFill>
                  <a:schemeClr val="bg1"/>
                </a:solidFill>
              </a:rPr>
              <a:t> da </a:t>
            </a:r>
            <a:r>
              <a:rPr lang="en-US" b="1" dirty="0" err="1">
                <a:solidFill>
                  <a:schemeClr val="bg1"/>
                </a:solidFill>
              </a:rPr>
              <a:t>promenimo</a:t>
            </a:r>
            <a:r>
              <a:rPr lang="en-US" b="1" dirty="0">
                <a:solidFill>
                  <a:schemeClr val="bg1"/>
                </a:solidFill>
              </a:rPr>
              <a:t> do 2030.?</a:t>
            </a:r>
          </a:p>
          <a:p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5979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5BEA1-EC68-2DF3-8AF6-8ED9C670D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299399"/>
            <a:ext cx="10131425" cy="1456267"/>
          </a:xfrm>
        </p:spPr>
        <p:txBody>
          <a:bodyPr/>
          <a:lstStyle/>
          <a:p>
            <a:r>
              <a:rPr lang="en-US" cap="none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Do </a:t>
            </a:r>
            <a:r>
              <a:rPr lang="en-US" cap="none" dirty="0" err="1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ispunjenja</a:t>
            </a:r>
            <a:r>
              <a:rPr lang="en-US" cap="none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vizije</a:t>
            </a:r>
            <a:r>
              <a:rPr lang="en-US" cap="none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preko</a:t>
            </a:r>
            <a:r>
              <a:rPr lang="en-US" cap="none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pravilnog</a:t>
            </a:r>
            <a:r>
              <a:rPr lang="en-US" cap="none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izbora</a:t>
            </a:r>
            <a:r>
              <a:rPr lang="en-US" cap="none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mera</a:t>
            </a:r>
            <a:endParaRPr lang="en-US" cap="none" dirty="0">
              <a:ln w="0"/>
              <a:solidFill>
                <a:srgbClr val="FFFFF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D0B3C3-D18C-2000-06EC-7A786DF19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4809" y="3057439"/>
            <a:ext cx="4030578" cy="1456267"/>
          </a:xfrm>
        </p:spPr>
        <p:txBody>
          <a:bodyPr>
            <a:normAutofit/>
          </a:bodyPr>
          <a:lstStyle/>
          <a:p>
            <a:r>
              <a:rPr lang="en-US" sz="2400" b="1" dirty="0" err="1"/>
              <a:t>Katalog</a:t>
            </a:r>
            <a:r>
              <a:rPr lang="en-US" sz="2400" b="1" dirty="0"/>
              <a:t> </a:t>
            </a:r>
            <a:r>
              <a:rPr lang="en-US" sz="2400" b="1" dirty="0" err="1"/>
              <a:t>mera</a:t>
            </a:r>
            <a:endParaRPr lang="en-US" sz="2400" b="1" dirty="0"/>
          </a:p>
        </p:txBody>
      </p:sp>
      <p:pic>
        <p:nvPicPr>
          <p:cNvPr id="12" name="Graphic 11" descr="Road outline">
            <a:extLst>
              <a:ext uri="{FF2B5EF4-FFF2-40B4-BE49-F238E27FC236}">
                <a16:creationId xmlns:a16="http://schemas.microsoft.com/office/drawing/2014/main" id="{644F46E2-4D27-944F-6BBD-1196783BC92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14038" y="2509645"/>
            <a:ext cx="5065713" cy="506571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20088B9-10A2-4343-BA8A-931A5A66EE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29389" y="4513706"/>
            <a:ext cx="7772400" cy="4136027"/>
          </a:xfrm>
          <a:prstGeom prst="rect">
            <a:avLst/>
          </a:prstGeom>
        </p:spPr>
      </p:pic>
      <p:pic>
        <p:nvPicPr>
          <p:cNvPr id="14" name="Graphic 13" descr="Calculator with solid fill">
            <a:extLst>
              <a:ext uri="{FF2B5EF4-FFF2-40B4-BE49-F238E27FC236}">
                <a16:creationId xmlns:a16="http://schemas.microsoft.com/office/drawing/2014/main" id="{37795670-5072-EDC8-C35F-1C6838B7021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51340" y="2165004"/>
            <a:ext cx="1765886" cy="1765886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60351961-04D1-CBCC-17A2-550F1E74521E}"/>
              </a:ext>
            </a:extLst>
          </p:cNvPr>
          <p:cNvSpPr txBox="1">
            <a:spLocks/>
          </p:cNvSpPr>
          <p:nvPr/>
        </p:nvSpPr>
        <p:spPr>
          <a:xfrm>
            <a:off x="8917824" y="1172633"/>
            <a:ext cx="4030578" cy="1456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err="1"/>
              <a:t>Kalkulator</a:t>
            </a:r>
            <a:r>
              <a:rPr lang="en-US" sz="2400" b="1" dirty="0"/>
              <a:t> </a:t>
            </a:r>
            <a:r>
              <a:rPr lang="en-US" sz="2400" b="1" dirty="0" err="1"/>
              <a:t>ušteda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081430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6E01B-D600-676F-F791-8E1624BFF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err="1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Šta</a:t>
            </a:r>
            <a:r>
              <a:rPr lang="en-US" cap="none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dalje</a:t>
            </a:r>
            <a:endParaRPr lang="en-US" cap="none" dirty="0">
              <a:ln w="0"/>
              <a:solidFill>
                <a:srgbClr val="FFFFF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12EF2E9-D482-B804-3217-F51F2CE77214}"/>
              </a:ext>
            </a:extLst>
          </p:cNvPr>
          <p:cNvSpPr/>
          <p:nvPr/>
        </p:nvSpPr>
        <p:spPr>
          <a:xfrm>
            <a:off x="685801" y="2142067"/>
            <a:ext cx="2658978" cy="108239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95C6A7C-3379-9038-5696-4E24DB899156}"/>
              </a:ext>
            </a:extLst>
          </p:cNvPr>
          <p:cNvSpPr/>
          <p:nvPr/>
        </p:nvSpPr>
        <p:spPr>
          <a:xfrm>
            <a:off x="3178344" y="3677877"/>
            <a:ext cx="2658978" cy="108239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3DEB4E0-F8E6-A18D-0F6B-F13013E787FB}"/>
              </a:ext>
            </a:extLst>
          </p:cNvPr>
          <p:cNvSpPr/>
          <p:nvPr/>
        </p:nvSpPr>
        <p:spPr>
          <a:xfrm>
            <a:off x="6188245" y="2130258"/>
            <a:ext cx="2658978" cy="108239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89807FD6-8A75-7723-364E-DC0882AE22B2}"/>
              </a:ext>
            </a:extLst>
          </p:cNvPr>
          <p:cNvSpPr/>
          <p:nvPr/>
        </p:nvSpPr>
        <p:spPr>
          <a:xfrm>
            <a:off x="685801" y="2151507"/>
            <a:ext cx="2658978" cy="108239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0782BED-22E6-4B89-D8DE-66CCF6CDBA90}"/>
              </a:ext>
            </a:extLst>
          </p:cNvPr>
          <p:cNvSpPr/>
          <p:nvPr/>
        </p:nvSpPr>
        <p:spPr>
          <a:xfrm>
            <a:off x="8847223" y="3960729"/>
            <a:ext cx="2658978" cy="108239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D88BC3-C96C-6F7B-9248-CF8E50F43C3B}"/>
              </a:ext>
            </a:extLst>
          </p:cNvPr>
          <p:cNvSpPr txBox="1"/>
          <p:nvPr/>
        </p:nvSpPr>
        <p:spPr>
          <a:xfrm>
            <a:off x="916407" y="2209791"/>
            <a:ext cx="22619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chemeClr val="bg1"/>
                </a:solidFill>
              </a:rPr>
              <a:t>Izbor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mera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pojedinačnih-proračun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ušteda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146E08-5322-B212-34F9-D59B3196920C}"/>
              </a:ext>
            </a:extLst>
          </p:cNvPr>
          <p:cNvSpPr txBox="1"/>
          <p:nvPr/>
        </p:nvSpPr>
        <p:spPr>
          <a:xfrm>
            <a:off x="3367841" y="3757410"/>
            <a:ext cx="22799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chemeClr val="bg1"/>
                </a:solidFill>
              </a:rPr>
              <a:t>Izbor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mera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zajedničkih-proračun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ušteda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1776E7-4EEF-5423-C8F7-7426FBDE0320}"/>
              </a:ext>
            </a:extLst>
          </p:cNvPr>
          <p:cNvSpPr txBox="1"/>
          <p:nvPr/>
        </p:nvSpPr>
        <p:spPr>
          <a:xfrm>
            <a:off x="6786816" y="2459872"/>
            <a:ext cx="2279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SWOT </a:t>
            </a:r>
            <a:r>
              <a:rPr lang="en-US" b="1" dirty="0" err="1">
                <a:solidFill>
                  <a:schemeClr val="bg1"/>
                </a:solidFill>
              </a:rPr>
              <a:t>analiza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C4577E-6F3C-5224-F395-4CB06AAF85D5}"/>
              </a:ext>
            </a:extLst>
          </p:cNvPr>
          <p:cNvSpPr txBox="1"/>
          <p:nvPr/>
        </p:nvSpPr>
        <p:spPr>
          <a:xfrm>
            <a:off x="9226214" y="4178761"/>
            <a:ext cx="2279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Završetak</a:t>
            </a:r>
            <a:r>
              <a:rPr lang="en-US" dirty="0">
                <a:solidFill>
                  <a:schemeClr val="bg1"/>
                </a:solidFill>
              </a:rPr>
              <a:t> I </a:t>
            </a:r>
            <a:r>
              <a:rPr lang="en-US" dirty="0" err="1">
                <a:solidFill>
                  <a:schemeClr val="bg1"/>
                </a:solidFill>
              </a:rPr>
              <a:t>početak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primene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2923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47CA80-6E1F-A322-344E-F3837397E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751B5-291F-5258-DC14-8C5C43C5D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err="1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Šta</a:t>
            </a:r>
            <a:r>
              <a:rPr lang="en-US" cap="none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dalje</a:t>
            </a:r>
            <a:endParaRPr lang="en-US" cap="none" dirty="0">
              <a:ln w="0"/>
              <a:solidFill>
                <a:srgbClr val="FFFFF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6A528C71-2BC5-207B-60DC-93BFA86F555A}"/>
              </a:ext>
            </a:extLst>
          </p:cNvPr>
          <p:cNvSpPr/>
          <p:nvPr/>
        </p:nvSpPr>
        <p:spPr>
          <a:xfrm>
            <a:off x="685801" y="2142067"/>
            <a:ext cx="2658978" cy="108239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4D52663F-4F9A-3B99-4D62-2739E6F170D5}"/>
              </a:ext>
            </a:extLst>
          </p:cNvPr>
          <p:cNvSpPr/>
          <p:nvPr/>
        </p:nvSpPr>
        <p:spPr>
          <a:xfrm>
            <a:off x="3178344" y="3677877"/>
            <a:ext cx="2658978" cy="108239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FB153EC9-4B02-37E4-1E7B-F244ABEFF1BD}"/>
              </a:ext>
            </a:extLst>
          </p:cNvPr>
          <p:cNvSpPr/>
          <p:nvPr/>
        </p:nvSpPr>
        <p:spPr>
          <a:xfrm>
            <a:off x="6188245" y="2130258"/>
            <a:ext cx="2658978" cy="108239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90632D8E-A5CF-5300-2615-177107B2E3E2}"/>
              </a:ext>
            </a:extLst>
          </p:cNvPr>
          <p:cNvSpPr/>
          <p:nvPr/>
        </p:nvSpPr>
        <p:spPr>
          <a:xfrm>
            <a:off x="3178341" y="3662735"/>
            <a:ext cx="2658978" cy="108239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49D9C38-9E3B-4641-4D79-7B2B5989CF20}"/>
              </a:ext>
            </a:extLst>
          </p:cNvPr>
          <p:cNvSpPr/>
          <p:nvPr/>
        </p:nvSpPr>
        <p:spPr>
          <a:xfrm>
            <a:off x="8847223" y="3960729"/>
            <a:ext cx="2658978" cy="108239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3C61D1-FB22-959E-3C3B-7FDF974D6AFB}"/>
              </a:ext>
            </a:extLst>
          </p:cNvPr>
          <p:cNvSpPr txBox="1"/>
          <p:nvPr/>
        </p:nvSpPr>
        <p:spPr>
          <a:xfrm>
            <a:off x="916407" y="2209791"/>
            <a:ext cx="22619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chemeClr val="bg1"/>
                </a:solidFill>
              </a:rPr>
              <a:t>Izbor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mera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pojedinačnih-proračun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ušteda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7B3A37-F447-3392-979B-3DF965F8E653}"/>
              </a:ext>
            </a:extLst>
          </p:cNvPr>
          <p:cNvSpPr txBox="1"/>
          <p:nvPr/>
        </p:nvSpPr>
        <p:spPr>
          <a:xfrm>
            <a:off x="3367841" y="3757410"/>
            <a:ext cx="22799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chemeClr val="bg1"/>
                </a:solidFill>
              </a:rPr>
              <a:t>Izbor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mera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zajedničkih-proračun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ušteda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D0BBE2F-7580-7766-F33A-9F8E65EDC0BC}"/>
              </a:ext>
            </a:extLst>
          </p:cNvPr>
          <p:cNvSpPr txBox="1"/>
          <p:nvPr/>
        </p:nvSpPr>
        <p:spPr>
          <a:xfrm>
            <a:off x="6786816" y="2459872"/>
            <a:ext cx="2279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SWOT </a:t>
            </a:r>
            <a:r>
              <a:rPr lang="en-US" b="1" dirty="0" err="1">
                <a:solidFill>
                  <a:schemeClr val="bg1"/>
                </a:solidFill>
              </a:rPr>
              <a:t>analiza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67D7BFF-EEB7-0417-2066-32FD4DDED0C5}"/>
              </a:ext>
            </a:extLst>
          </p:cNvPr>
          <p:cNvSpPr txBox="1"/>
          <p:nvPr/>
        </p:nvSpPr>
        <p:spPr>
          <a:xfrm>
            <a:off x="9226214" y="4178761"/>
            <a:ext cx="2279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Završetak</a:t>
            </a:r>
            <a:r>
              <a:rPr lang="en-US" dirty="0">
                <a:solidFill>
                  <a:schemeClr val="bg1"/>
                </a:solidFill>
              </a:rPr>
              <a:t> I </a:t>
            </a:r>
            <a:r>
              <a:rPr lang="en-US" dirty="0" err="1">
                <a:solidFill>
                  <a:schemeClr val="bg1"/>
                </a:solidFill>
              </a:rPr>
              <a:t>početak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primene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3491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5F212B-8B9E-E302-3BD9-E3594D14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9869A-795F-B04A-CDF9-F7D03F3BE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err="1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Šta</a:t>
            </a:r>
            <a:r>
              <a:rPr lang="en-US" cap="none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dalje</a:t>
            </a:r>
            <a:endParaRPr lang="en-US" cap="none" dirty="0">
              <a:ln w="0"/>
              <a:solidFill>
                <a:srgbClr val="FFFFF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A70DD41-F139-02B5-455B-6F3C0B4BC990}"/>
              </a:ext>
            </a:extLst>
          </p:cNvPr>
          <p:cNvSpPr/>
          <p:nvPr/>
        </p:nvSpPr>
        <p:spPr>
          <a:xfrm>
            <a:off x="685801" y="2142067"/>
            <a:ext cx="2658978" cy="108239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D7251B5-E4F2-1FB8-751F-4D0FD8A8FFEB}"/>
              </a:ext>
            </a:extLst>
          </p:cNvPr>
          <p:cNvSpPr/>
          <p:nvPr/>
        </p:nvSpPr>
        <p:spPr>
          <a:xfrm>
            <a:off x="3178344" y="3677877"/>
            <a:ext cx="2658978" cy="108239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1DC3D53-E5C7-9682-B52F-5441DCA8D4E0}"/>
              </a:ext>
            </a:extLst>
          </p:cNvPr>
          <p:cNvSpPr/>
          <p:nvPr/>
        </p:nvSpPr>
        <p:spPr>
          <a:xfrm>
            <a:off x="6188245" y="2130258"/>
            <a:ext cx="2658978" cy="108239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0DF476FE-B556-006C-3580-DD6A014F35BD}"/>
              </a:ext>
            </a:extLst>
          </p:cNvPr>
          <p:cNvSpPr/>
          <p:nvPr/>
        </p:nvSpPr>
        <p:spPr>
          <a:xfrm>
            <a:off x="6188245" y="2142067"/>
            <a:ext cx="2658978" cy="108239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096E620-EF55-5C3D-D96C-E2B2BBEFDE96}"/>
              </a:ext>
            </a:extLst>
          </p:cNvPr>
          <p:cNvSpPr/>
          <p:nvPr/>
        </p:nvSpPr>
        <p:spPr>
          <a:xfrm>
            <a:off x="8847223" y="3960729"/>
            <a:ext cx="2658978" cy="108239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7E7E91-1D79-5DA9-0571-AAD926C65FED}"/>
              </a:ext>
            </a:extLst>
          </p:cNvPr>
          <p:cNvSpPr txBox="1"/>
          <p:nvPr/>
        </p:nvSpPr>
        <p:spPr>
          <a:xfrm>
            <a:off x="916407" y="2209791"/>
            <a:ext cx="22619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chemeClr val="bg1"/>
                </a:solidFill>
              </a:rPr>
              <a:t>Izbor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mera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pojedinačnih-proračun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ušteda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FA45DF9-37DC-3B52-ADDB-101CD963E9E8}"/>
              </a:ext>
            </a:extLst>
          </p:cNvPr>
          <p:cNvSpPr txBox="1"/>
          <p:nvPr/>
        </p:nvSpPr>
        <p:spPr>
          <a:xfrm>
            <a:off x="3367841" y="3757410"/>
            <a:ext cx="22799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chemeClr val="bg1"/>
                </a:solidFill>
              </a:rPr>
              <a:t>Izbor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mera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zajedničkih-proračun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ušteda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38E8BA-F235-9F3F-A364-77663C2E9D34}"/>
              </a:ext>
            </a:extLst>
          </p:cNvPr>
          <p:cNvSpPr txBox="1"/>
          <p:nvPr/>
        </p:nvSpPr>
        <p:spPr>
          <a:xfrm>
            <a:off x="6786816" y="2459872"/>
            <a:ext cx="2279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SWOT </a:t>
            </a:r>
            <a:r>
              <a:rPr lang="en-US" b="1" dirty="0" err="1">
                <a:solidFill>
                  <a:schemeClr val="bg1"/>
                </a:solidFill>
              </a:rPr>
              <a:t>analiza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246E1F-2D93-0D0C-2A80-8E6BDFA7B738}"/>
              </a:ext>
            </a:extLst>
          </p:cNvPr>
          <p:cNvSpPr txBox="1"/>
          <p:nvPr/>
        </p:nvSpPr>
        <p:spPr>
          <a:xfrm>
            <a:off x="9226214" y="4178761"/>
            <a:ext cx="2279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Završetak</a:t>
            </a:r>
            <a:r>
              <a:rPr lang="en-US" dirty="0">
                <a:solidFill>
                  <a:schemeClr val="bg1"/>
                </a:solidFill>
              </a:rPr>
              <a:t> I </a:t>
            </a:r>
            <a:r>
              <a:rPr lang="en-US" dirty="0" err="1">
                <a:solidFill>
                  <a:schemeClr val="bg1"/>
                </a:solidFill>
              </a:rPr>
              <a:t>početak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primene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486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3D824-FE02-9878-9EF3-58CE0AB3D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B12F5-F90B-9669-B193-F809FCDFE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err="1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Šta</a:t>
            </a:r>
            <a:r>
              <a:rPr lang="en-US" cap="none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dalje</a:t>
            </a:r>
            <a:endParaRPr lang="en-US" cap="none" dirty="0">
              <a:ln w="0"/>
              <a:solidFill>
                <a:srgbClr val="FFFFF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A86E76F8-357B-B67D-8A43-5FB6906C7415}"/>
              </a:ext>
            </a:extLst>
          </p:cNvPr>
          <p:cNvSpPr/>
          <p:nvPr/>
        </p:nvSpPr>
        <p:spPr>
          <a:xfrm>
            <a:off x="685801" y="2142067"/>
            <a:ext cx="2658978" cy="108239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1172DAFC-1C2C-E742-D346-193C4F6BA3E4}"/>
              </a:ext>
            </a:extLst>
          </p:cNvPr>
          <p:cNvSpPr/>
          <p:nvPr/>
        </p:nvSpPr>
        <p:spPr>
          <a:xfrm>
            <a:off x="3178344" y="3677877"/>
            <a:ext cx="2658978" cy="108239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50251AF-A074-8A04-7D18-96372D564249}"/>
              </a:ext>
            </a:extLst>
          </p:cNvPr>
          <p:cNvSpPr/>
          <p:nvPr/>
        </p:nvSpPr>
        <p:spPr>
          <a:xfrm>
            <a:off x="6188245" y="2130258"/>
            <a:ext cx="2658978" cy="108239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D0E43D8-1DFD-7223-FCB0-AD52C68167A1}"/>
              </a:ext>
            </a:extLst>
          </p:cNvPr>
          <p:cNvSpPr/>
          <p:nvPr/>
        </p:nvSpPr>
        <p:spPr>
          <a:xfrm>
            <a:off x="8847223" y="3960729"/>
            <a:ext cx="2658978" cy="108239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EF20C5E0-5DAA-4858-2F60-A39B5DD6706A}"/>
              </a:ext>
            </a:extLst>
          </p:cNvPr>
          <p:cNvSpPr/>
          <p:nvPr/>
        </p:nvSpPr>
        <p:spPr>
          <a:xfrm>
            <a:off x="8847223" y="3960728"/>
            <a:ext cx="2658978" cy="108239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F2B737-5C67-335B-604B-93ED8E8FF982}"/>
              </a:ext>
            </a:extLst>
          </p:cNvPr>
          <p:cNvSpPr txBox="1"/>
          <p:nvPr/>
        </p:nvSpPr>
        <p:spPr>
          <a:xfrm>
            <a:off x="916407" y="2209791"/>
            <a:ext cx="22619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chemeClr val="bg1"/>
                </a:solidFill>
              </a:rPr>
              <a:t>Izbor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mera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pojedinačnih-proračun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ušteda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912925-D7F6-A3F1-7FBF-17F15773C1AD}"/>
              </a:ext>
            </a:extLst>
          </p:cNvPr>
          <p:cNvSpPr txBox="1"/>
          <p:nvPr/>
        </p:nvSpPr>
        <p:spPr>
          <a:xfrm>
            <a:off x="3367841" y="3757410"/>
            <a:ext cx="22799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chemeClr val="bg1"/>
                </a:solidFill>
              </a:rPr>
              <a:t>Izbor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mera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zajedničkih-proračun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ušteda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D7D3CB0-F248-8F74-E53E-E5A650A8C2AF}"/>
              </a:ext>
            </a:extLst>
          </p:cNvPr>
          <p:cNvSpPr txBox="1"/>
          <p:nvPr/>
        </p:nvSpPr>
        <p:spPr>
          <a:xfrm>
            <a:off x="6786816" y="2459872"/>
            <a:ext cx="2279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SWOT </a:t>
            </a:r>
            <a:r>
              <a:rPr lang="en-US" b="1" dirty="0" err="1">
                <a:solidFill>
                  <a:schemeClr val="bg1"/>
                </a:solidFill>
              </a:rPr>
              <a:t>analiza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B28554-FAD2-8E8B-72CC-D097E9DEBA80}"/>
              </a:ext>
            </a:extLst>
          </p:cNvPr>
          <p:cNvSpPr txBox="1"/>
          <p:nvPr/>
        </p:nvSpPr>
        <p:spPr>
          <a:xfrm>
            <a:off x="9226214" y="4178761"/>
            <a:ext cx="2279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Završetak</a:t>
            </a:r>
            <a:r>
              <a:rPr lang="en-US" dirty="0">
                <a:solidFill>
                  <a:schemeClr val="bg1"/>
                </a:solidFill>
              </a:rPr>
              <a:t> I </a:t>
            </a:r>
            <a:r>
              <a:rPr lang="en-US" dirty="0" err="1">
                <a:solidFill>
                  <a:schemeClr val="bg1"/>
                </a:solidFill>
              </a:rPr>
              <a:t>početak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primene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8593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65E309B2-F76A-3D56-9175-E3C1CEC84960}"/>
              </a:ext>
            </a:extLst>
          </p:cNvPr>
          <p:cNvSpPr/>
          <p:nvPr/>
        </p:nvSpPr>
        <p:spPr>
          <a:xfrm>
            <a:off x="2370221" y="2887801"/>
            <a:ext cx="6220325" cy="108239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5C211C0-947C-FB71-E81F-FDFC00749469}"/>
              </a:ext>
            </a:extLst>
          </p:cNvPr>
          <p:cNvSpPr/>
          <p:nvPr/>
        </p:nvSpPr>
        <p:spPr>
          <a:xfrm>
            <a:off x="2370220" y="2887801"/>
            <a:ext cx="6220325" cy="108239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0520E57-E94C-536A-60B6-69E0E2EAA291}"/>
              </a:ext>
            </a:extLst>
          </p:cNvPr>
          <p:cNvSpPr/>
          <p:nvPr/>
        </p:nvSpPr>
        <p:spPr>
          <a:xfrm>
            <a:off x="2370219" y="2887801"/>
            <a:ext cx="6220324" cy="108239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B8F53D-934B-F634-3444-8511EB3C3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6949" y="2204675"/>
            <a:ext cx="11731626" cy="2448649"/>
          </a:xfrm>
        </p:spPr>
        <p:txBody>
          <a:bodyPr/>
          <a:lstStyle/>
          <a:p>
            <a:r>
              <a:rPr lang="en-US" cap="none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HVALA NA PAŽNJI!</a:t>
            </a:r>
          </a:p>
        </p:txBody>
      </p:sp>
    </p:spTree>
    <p:extLst>
      <p:ext uri="{BB962C8B-B14F-4D97-AF65-F5344CB8AC3E}">
        <p14:creationId xmlns:p14="http://schemas.microsoft.com/office/powerpoint/2010/main" val="8818342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04C7E"/>
      </a:dk2>
      <a:lt2>
        <a:srgbClr val="EBEBEB"/>
      </a:lt2>
      <a:accent1>
        <a:srgbClr val="94CE67"/>
      </a:accent1>
      <a:accent2>
        <a:srgbClr val="49D1CD"/>
      </a:accent2>
      <a:accent3>
        <a:srgbClr val="61A5D6"/>
      </a:accent3>
      <a:accent4>
        <a:srgbClr val="9D8CD3"/>
      </a:accent4>
      <a:accent5>
        <a:srgbClr val="E45C8A"/>
      </a:accent5>
      <a:accent6>
        <a:srgbClr val="F98C61"/>
      </a:accent6>
      <a:hlink>
        <a:srgbClr val="AAF172"/>
      </a:hlink>
      <a:folHlink>
        <a:srgbClr val="E7F19A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E44E6A2F-09CD-4BE0-B42D-107FF03CEE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926</TotalTime>
  <Words>1615</Words>
  <Application>Microsoft Macintosh PowerPoint</Application>
  <PresentationFormat>Widescreen</PresentationFormat>
  <Paragraphs>287</Paragraphs>
  <Slides>43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0" baseType="lpstr">
      <vt:lpstr>Aptos</vt:lpstr>
      <vt:lpstr>Arial</vt:lpstr>
      <vt:lpstr>Calibri</vt:lpstr>
      <vt:lpstr>Calibri Light</vt:lpstr>
      <vt:lpstr>Symbol</vt:lpstr>
      <vt:lpstr>Times New Roman</vt:lpstr>
      <vt:lpstr>Celestial</vt:lpstr>
      <vt:lpstr>Joint SECAP  Zlatiborskog okruga</vt:lpstr>
      <vt:lpstr>Izrada novog/revizija Joint SECAP-a za 9 JLS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Hronologija izrade secap-a</vt:lpstr>
      <vt:lpstr>Šta je do sada urađeno</vt:lpstr>
      <vt:lpstr>Šta je pred nama</vt:lpstr>
      <vt:lpstr>Zaključci dosadašnje analize statusa quo</vt:lpstr>
      <vt:lpstr>Zaključci dosadašnje analize statusa quo</vt:lpstr>
      <vt:lpstr>Zaključci dosadašnje analize statusa quo</vt:lpstr>
      <vt:lpstr>Zaključci dosadašnje analize statusa quo</vt:lpstr>
      <vt:lpstr>Zaključci dosadašnje analize statusa quo</vt:lpstr>
      <vt:lpstr>Zaključci dosadašnje analize statusa quo</vt:lpstr>
      <vt:lpstr>Emisija GHG I potrošnja energija</vt:lpstr>
      <vt:lpstr>Emisija GHG I potrošnja energija</vt:lpstr>
      <vt:lpstr>Emisija GHG I potrošnja energija</vt:lpstr>
      <vt:lpstr>Emisija GHG I potrošnja energija</vt:lpstr>
      <vt:lpstr>Emisija GHG I potrošnja energija</vt:lpstr>
      <vt:lpstr>Adaptacija na klimatske promene</vt:lpstr>
      <vt:lpstr>Adaptacija na klimatske promene</vt:lpstr>
      <vt:lpstr>Adaptacija na klimatske promene I energetsko siromaštvo</vt:lpstr>
      <vt:lpstr>PowerPoint Presentation</vt:lpstr>
      <vt:lpstr>Zaključak</vt:lpstr>
      <vt:lpstr>Adaptacija na klimatske promene I energetsko siromaštvo</vt:lpstr>
      <vt:lpstr>Energetsko siromaštvo</vt:lpstr>
      <vt:lpstr>Energetsko siromaštvo- udeo energetski ugroženih kupaca</vt:lpstr>
      <vt:lpstr>Pregled dosadašnjih javnih politika</vt:lpstr>
      <vt:lpstr>Vizija</vt:lpstr>
      <vt:lpstr>Vizija</vt:lpstr>
      <vt:lpstr>Vizija</vt:lpstr>
      <vt:lpstr>Vizija</vt:lpstr>
      <vt:lpstr>Vizija</vt:lpstr>
      <vt:lpstr>Vizija</vt:lpstr>
      <vt:lpstr>Vizija</vt:lpstr>
      <vt:lpstr>Do ispunjenja vizije preko pravilnog izbora mera</vt:lpstr>
      <vt:lpstr>Šta dalje</vt:lpstr>
      <vt:lpstr>Šta dalje</vt:lpstr>
      <vt:lpstr>Šta dalje</vt:lpstr>
      <vt:lpstr>Šta dalje</vt:lpstr>
      <vt:lpstr>HVALA NA PAŽNJI!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Filip Blagojevic</dc:creator>
  <cp:lastModifiedBy>Filip Blagojevic</cp:lastModifiedBy>
  <cp:revision>7</cp:revision>
  <dcterms:created xsi:type="dcterms:W3CDTF">2026-06-15T07:47:27Z</dcterms:created>
  <dcterms:modified xsi:type="dcterms:W3CDTF">2026-06-24T12:03:03Z</dcterms:modified>
</cp:coreProperties>
</file>